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310" r:id="rId4"/>
    <p:sldId id="257" r:id="rId5"/>
    <p:sldId id="300" r:id="rId6"/>
    <p:sldId id="292" r:id="rId7"/>
    <p:sldId id="259" r:id="rId8"/>
    <p:sldId id="262" r:id="rId9"/>
    <p:sldId id="263" r:id="rId10"/>
    <p:sldId id="266" r:id="rId11"/>
    <p:sldId id="313" r:id="rId12"/>
    <p:sldId id="309" r:id="rId13"/>
    <p:sldId id="273" r:id="rId14"/>
    <p:sldId id="275" r:id="rId15"/>
    <p:sldId id="311" r:id="rId16"/>
    <p:sldId id="312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41" autoAdjust="0"/>
  </p:normalViewPr>
  <p:slideViewPr>
    <p:cSldViewPr>
      <p:cViewPr varScale="1">
        <p:scale>
          <a:sx n="125" d="100"/>
          <a:sy n="125" d="100"/>
        </p:scale>
        <p:origin x="6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srv01\bergen$\Bolkval%20kommunikasjon\Brukere\hbsi\Documents\Heis\Statistikk\Tilsagnsoversikt%202008-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dirty="0" err="1" smtClean="0"/>
              <a:t>Heistilskuddet</a:t>
            </a:r>
            <a:r>
              <a:rPr lang="nn-NO" dirty="0" smtClean="0"/>
              <a:t> </a:t>
            </a:r>
            <a:r>
              <a:rPr lang="nn-NO" dirty="0"/>
              <a:t>2008 - 2016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Tilgjengelige leiligheter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Oppsummering!$A$8:$A$16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Oppsummering!$C$8:$C$16</c:f>
              <c:numCache>
                <c:formatCode>#,##0</c:formatCode>
                <c:ptCount val="9"/>
                <c:pt idx="0">
                  <c:v>0</c:v>
                </c:pt>
                <c:pt idx="1">
                  <c:v>138</c:v>
                </c:pt>
                <c:pt idx="2">
                  <c:v>253</c:v>
                </c:pt>
                <c:pt idx="3">
                  <c:v>18</c:v>
                </c:pt>
                <c:pt idx="4">
                  <c:v>135</c:v>
                </c:pt>
                <c:pt idx="5">
                  <c:v>211</c:v>
                </c:pt>
                <c:pt idx="6">
                  <c:v>436</c:v>
                </c:pt>
                <c:pt idx="7">
                  <c:v>423</c:v>
                </c:pt>
                <c:pt idx="8">
                  <c:v>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9083744"/>
        <c:axId val="199086880"/>
      </c:barChart>
      <c:lineChart>
        <c:grouping val="standard"/>
        <c:varyColors val="0"/>
        <c:ser>
          <c:idx val="1"/>
          <c:order val="1"/>
          <c:tx>
            <c:v>Tilskudd gitt</c:v>
          </c:tx>
          <c:spPr>
            <a:ln w="22225" cap="rnd">
              <a:solidFill>
                <a:schemeClr val="accent4">
                  <a:tint val="77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4">
                  <a:tint val="77000"/>
                </a:schemeClr>
              </a:solidFill>
              <a:ln w="9525">
                <a:solidFill>
                  <a:schemeClr val="accent4">
                    <a:tint val="77000"/>
                  </a:schemeClr>
                </a:solidFill>
                <a:round/>
              </a:ln>
              <a:effectLst/>
            </c:spPr>
          </c:marker>
          <c:cat>
            <c:numRef>
              <c:f>Oppsummering!$A$8:$A$16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Oppsummering!$D$8:$D$16</c:f>
              <c:numCache>
                <c:formatCode>#,##0</c:formatCode>
                <c:ptCount val="9"/>
                <c:pt idx="0">
                  <c:v>1496135</c:v>
                </c:pt>
                <c:pt idx="1">
                  <c:v>5658482</c:v>
                </c:pt>
                <c:pt idx="2">
                  <c:v>6086875</c:v>
                </c:pt>
                <c:pt idx="3">
                  <c:v>467000</c:v>
                </c:pt>
                <c:pt idx="4">
                  <c:v>9875000</c:v>
                </c:pt>
                <c:pt idx="5">
                  <c:v>33857915</c:v>
                </c:pt>
                <c:pt idx="6">
                  <c:v>50937848</c:v>
                </c:pt>
                <c:pt idx="7">
                  <c:v>77324482</c:v>
                </c:pt>
                <c:pt idx="8">
                  <c:v>90000000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085312"/>
        <c:axId val="199084920"/>
      </c:lineChart>
      <c:dateAx>
        <c:axId val="1990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9086880"/>
        <c:crosses val="autoZero"/>
        <c:auto val="0"/>
        <c:lblOffset val="100"/>
        <c:baseTimeUnit val="days"/>
      </c:dateAx>
      <c:valAx>
        <c:axId val="199086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9083744"/>
        <c:crosses val="autoZero"/>
        <c:crossBetween val="between"/>
      </c:valAx>
      <c:valAx>
        <c:axId val="19908492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9085312"/>
        <c:crosses val="max"/>
        <c:crossBetween val="between"/>
      </c:valAx>
      <c:catAx>
        <c:axId val="199085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9084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43C00-DE29-46E4-974D-E3F4B6E9A52C}" type="datetimeFigureOut">
              <a:rPr lang="nn-NO" smtClean="0"/>
              <a:t>30.06.2016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79A5-B8F9-4A0C-A4E0-D192335D2C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5805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1F1E-E440-4175-A160-009E37E76B17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548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b-NO" dirty="0" smtClean="0">
                <a:latin typeface="Times" pitchFamily="36" charset="0"/>
              </a:rPr>
              <a:t>I</a:t>
            </a:r>
            <a:r>
              <a:rPr lang="nb-NO" baseline="0" dirty="0" smtClean="0">
                <a:latin typeface="Times" pitchFamily="36" charset="0"/>
              </a:rPr>
              <a:t> tillegg nye fokus områder: </a:t>
            </a:r>
            <a:r>
              <a:rPr lang="nb-NO" dirty="0" smtClean="0">
                <a:latin typeface="Times" pitchFamily="36" charset="0"/>
              </a:rPr>
              <a:t>Universell</a:t>
            </a:r>
            <a:r>
              <a:rPr lang="nb-NO" baseline="0" dirty="0" smtClean="0">
                <a:latin typeface="Times" pitchFamily="36" charset="0"/>
              </a:rPr>
              <a:t> utforming av nødvendighet og som konkret begrep. </a:t>
            </a:r>
            <a:r>
              <a:rPr lang="nb-NO" dirty="0" smtClean="0">
                <a:latin typeface="Times" pitchFamily="36" charset="0"/>
              </a:rPr>
              <a:t>I dag </a:t>
            </a:r>
            <a:r>
              <a:rPr lang="nb-NO" dirty="0" err="1" smtClean="0">
                <a:latin typeface="Times" pitchFamily="36" charset="0"/>
              </a:rPr>
              <a:t>ca</a:t>
            </a:r>
            <a:r>
              <a:rPr lang="nb-NO" dirty="0" smtClean="0">
                <a:latin typeface="Times" pitchFamily="36" charset="0"/>
              </a:rPr>
              <a:t> 637.000 personer over 67 år i Norge. </a:t>
            </a:r>
            <a:r>
              <a:rPr lang="nb-NO" dirty="0" err="1" smtClean="0">
                <a:latin typeface="Times" pitchFamily="36" charset="0"/>
              </a:rPr>
              <a:t>Iflg</a:t>
            </a:r>
            <a:r>
              <a:rPr lang="nb-NO" dirty="0" smtClean="0">
                <a:latin typeface="Times" pitchFamily="36" charset="0"/>
              </a:rPr>
              <a:t> statistiske beregninger: over 1 </a:t>
            </a:r>
            <a:r>
              <a:rPr lang="nb-NO" dirty="0" err="1" smtClean="0">
                <a:latin typeface="Times" pitchFamily="36" charset="0"/>
              </a:rPr>
              <a:t>mill</a:t>
            </a:r>
            <a:r>
              <a:rPr lang="nb-NO" dirty="0" smtClean="0">
                <a:latin typeface="Times" pitchFamily="36" charset="0"/>
              </a:rPr>
              <a:t> i 2030. Dansk forskning viser at 30-40% av mennesker mellom 92 og 100 år fremdeles er uavhengig av hjelp. Men dagen derpå bringer med seg økt press på eldreomsorgen. Flere kommer til å trenge pleie – enten i sitt eget hjem, i omsorgsbolig eller sykehjem. Helsedirektoratet spår en dobling i antall demenstilfeller innen 2040 fra dagens nivå på </a:t>
            </a:r>
            <a:r>
              <a:rPr lang="nb-NO" dirty="0" err="1" smtClean="0">
                <a:latin typeface="Times" pitchFamily="36" charset="0"/>
              </a:rPr>
              <a:t>ca</a:t>
            </a:r>
            <a:r>
              <a:rPr lang="nb-NO" dirty="0" smtClean="0">
                <a:latin typeface="Times" pitchFamily="36" charset="0"/>
              </a:rPr>
              <a:t> 70.000,-. Antall personer i yrkesaktiv alder vil ikke øke i samme takt. Nytenking tvinger seg frem.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785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96C-8804-4154-8747-9C602AE07723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42999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96C-8804-4154-8747-9C602AE07723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0802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96C-8804-4154-8747-9C602AE07723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6246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Tromsø i nord og Larvik i sør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71A-6045-4685-9373-2C31C1E6F153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193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496C-8804-4154-8747-9C602AE07723}" type="slidenum">
              <a:rPr lang="nn-NO" smtClean="0"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37130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Husbanken i samarbeid med Deltasenteret arrangerer «Oppgrader for fremtiden!»</a:t>
            </a:r>
          </a:p>
          <a:p>
            <a:r>
              <a:rPr lang="nb-NO" dirty="0" smtClean="0"/>
              <a:t>Konferanse om universell utforming</a:t>
            </a:r>
            <a:r>
              <a:rPr lang="nb-NO" baseline="0" dirty="0" smtClean="0"/>
              <a:t> og </a:t>
            </a:r>
            <a:r>
              <a:rPr lang="nb-NO" dirty="0" smtClean="0"/>
              <a:t>oppgradering av eksisterende boligmasse.</a:t>
            </a:r>
          </a:p>
          <a:p>
            <a:r>
              <a:rPr lang="nb-NO" dirty="0" smtClean="0"/>
              <a:t>6. og</a:t>
            </a:r>
            <a:r>
              <a:rPr lang="nb-NO" baseline="0" dirty="0" smtClean="0"/>
              <a:t> 7. september </a:t>
            </a:r>
          </a:p>
          <a:p>
            <a:r>
              <a:rPr lang="nb-NO" baseline="0" dirty="0" smtClean="0"/>
              <a:t>Innlegg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Elring</a:t>
            </a:r>
            <a:r>
              <a:rPr lang="nb-NO" baseline="0" dirty="0" smtClean="0"/>
              <a:t> Dokk Holm</a:t>
            </a:r>
          </a:p>
          <a:p>
            <a:r>
              <a:rPr lang="nb-NO" baseline="0" dirty="0" err="1" smtClean="0"/>
              <a:t>Spennande</a:t>
            </a:r>
            <a:r>
              <a:rPr lang="nb-NO" baseline="0" dirty="0" smtClean="0"/>
              <a:t> eksempler </a:t>
            </a:r>
            <a:r>
              <a:rPr lang="nb-NO" baseline="0" dirty="0" err="1" smtClean="0"/>
              <a:t>frå</a:t>
            </a:r>
            <a:r>
              <a:rPr lang="nb-NO" baseline="0" dirty="0" smtClean="0"/>
              <a:t> Sverige, Danmark og Belgia, i tillegg til gode prosjekt </a:t>
            </a:r>
            <a:r>
              <a:rPr lang="nb-NO" baseline="0" dirty="0" err="1" smtClean="0"/>
              <a:t>innanfor</a:t>
            </a:r>
            <a:r>
              <a:rPr lang="nb-NO" baseline="0" dirty="0" smtClean="0"/>
              <a:t> våre eigne landegrenser. </a:t>
            </a:r>
          </a:p>
          <a:p>
            <a:r>
              <a:rPr lang="nb-NO" dirty="0" smtClean="0"/>
              <a:t> 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F71A-6045-4685-9373-2C31C1E6F153}" type="slidenum">
              <a:rPr lang="nn-NO" smtClean="0"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6546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ys-bakgrunn-til-forsi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819400"/>
            <a:ext cx="9144000" cy="914400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for å legge til en tittel</a:t>
            </a:r>
            <a:endParaRPr lang="nb-NO" dirty="0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0" y="3886200"/>
            <a:ext cx="9144000" cy="167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en undertittel</a:t>
            </a:r>
            <a:endParaRPr lang="nb-NO" dirty="0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0" y="533400"/>
            <a:ext cx="2514600" cy="61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500" b="1" i="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legge til en tittel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1600200"/>
            <a:ext cx="4038600" cy="4648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1600200"/>
            <a:ext cx="4038600" cy="4648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bilde eller annet element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62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500" b="1" i="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legge til en tittel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Arial"/>
              <a:buChar char="•"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62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500" b="1" i="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legge til en tittel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Arial"/>
              <a:buChar char="•"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bilde eller annet element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52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500" b="1" i="0" kern="120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legge til en tittel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1600200"/>
            <a:ext cx="4038600" cy="46482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tekst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1600200"/>
            <a:ext cx="4038600" cy="22860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bilde eller annet element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4648200" y="3962400"/>
            <a:ext cx="4038600" cy="22860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2"/>
              </a:buClr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accent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 dirty="0" smtClean="0"/>
              <a:t>Klikk for å legge til bilde eller annet element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909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9EE2F-FE87-4D33-951A-5CA8FF2A1433}" type="datetimeFigureOut">
              <a:rPr lang="nb-NO" smtClean="0"/>
              <a:t>30.06.2016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09A429-6EFC-4D1E-BFFD-174DE6A633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0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lys-footer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sp>
        <p:nvSpPr>
          <p:cNvPr id="31" name="Rectangle 15"/>
          <p:cNvSpPr txBox="1">
            <a:spLocks/>
          </p:cNvSpPr>
          <p:nvPr/>
        </p:nvSpPr>
        <p:spPr>
          <a:xfrm>
            <a:off x="7079312" y="6453336"/>
            <a:ext cx="1021080" cy="304800"/>
          </a:xfrm>
          <a:prstGeom prst="rect">
            <a:avLst/>
          </a:prstGeom>
        </p:spPr>
        <p:txBody>
          <a:bodyPr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6D3EEF-DE4E-429D-8EC4-DDC531AFF587}" type="slidenum">
              <a:rPr lang="nb-NO" sz="1000" smtClean="0">
                <a:solidFill>
                  <a:srgbClr val="4E6172"/>
                </a:solidFill>
              </a:rPr>
              <a:pPr algn="r"/>
              <a:t>‹#›</a:t>
            </a:fld>
            <a:endParaRPr lang="nb-NO" dirty="0">
              <a:solidFill>
                <a:srgbClr val="4E6172"/>
              </a:solidFill>
            </a:endParaRPr>
          </a:p>
        </p:txBody>
      </p:sp>
      <p:sp>
        <p:nvSpPr>
          <p:cNvPr id="32" name="Date Placeholder 9"/>
          <p:cNvSpPr txBox="1">
            <a:spLocks/>
          </p:cNvSpPr>
          <p:nvPr/>
        </p:nvSpPr>
        <p:spPr>
          <a:xfrm>
            <a:off x="8244408" y="6590954"/>
            <a:ext cx="936000" cy="222422"/>
          </a:xfrm>
          <a:prstGeom prst="rect">
            <a:avLst/>
          </a:prstGeom>
        </p:spPr>
        <p:txBody>
          <a:bodyPr anchor="ctr"/>
          <a:lstStyle>
            <a:defPPr>
              <a:defRPr lang="nb-NO"/>
            </a:defPPr>
            <a:lvl1pPr marL="0" algn="l" defTabSz="914400" rtl="0" eaLnBrk="1" latinLnBrk="0" hangingPunct="1">
              <a:defRPr kumimoji="0" lang="nb-NO" sz="1800" kern="1200">
                <a:solidFill>
                  <a:srgbClr val="A0A0A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8D346D-A53F-433C-9D37-45A337EA482C}" type="datetime1">
              <a:rPr lang="nb-NO" sz="1050" smtClean="0">
                <a:solidFill>
                  <a:schemeClr val="tx2"/>
                </a:solidFill>
              </a:rPr>
              <a:pPr/>
              <a:t>30.06.2016</a:t>
            </a:fld>
            <a:endParaRPr lang="nb-NO" sz="1050" dirty="0">
              <a:solidFill>
                <a:schemeClr val="tx2"/>
              </a:solidFill>
            </a:endParaRPr>
          </a:p>
        </p:txBody>
      </p:sp>
      <p:sp>
        <p:nvSpPr>
          <p:cNvPr id="34" name="Rectangle 12"/>
          <p:cNvSpPr>
            <a:spLocks noGrp="1"/>
          </p:cNvSpPr>
          <p:nvPr>
            <p:ph type="ftr" sz="quarter" idx="3"/>
          </p:nvPr>
        </p:nvSpPr>
        <p:spPr>
          <a:xfrm>
            <a:off x="4067944" y="6477000"/>
            <a:ext cx="3733800" cy="304800"/>
          </a:xfrm>
          <a:prstGeom prst="rect">
            <a:avLst/>
          </a:prstGeom>
        </p:spPr>
        <p:txBody>
          <a:bodyPr vert="horz" lIns="0" anchor="ctr"/>
          <a:lstStyle>
            <a:lvl1pPr algn="l" eaLnBrk="1" latinLnBrk="0" hangingPunct="1">
              <a:defRPr kumimoji="0" lang="nb-NO"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15"/>
          <p:cNvSpPr txBox="1">
            <a:spLocks/>
          </p:cNvSpPr>
          <p:nvPr/>
        </p:nvSpPr>
        <p:spPr>
          <a:xfrm>
            <a:off x="7079312" y="6453336"/>
            <a:ext cx="1021080" cy="304800"/>
          </a:xfrm>
          <a:prstGeom prst="rect">
            <a:avLst/>
          </a:prstGeom>
        </p:spPr>
        <p:txBody>
          <a:bodyPr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6D3EEF-DE4E-429D-8EC4-DDC531AFF587}" type="slidenum">
              <a:rPr lang="nb-NO" sz="1000" smtClean="0">
                <a:solidFill>
                  <a:schemeClr val="tx2"/>
                </a:solidFill>
              </a:rPr>
              <a:pPr algn="r"/>
              <a:t>‹#›</a:t>
            </a:fld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340200" y="6690264"/>
            <a:ext cx="12600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b="0" i="0" u="none" strike="noStrike" kern="1200" baseline="3000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rPr>
              <a:t>Alle skal bo godt og trygt  </a:t>
            </a:r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43800" y="152400"/>
            <a:ext cx="1143000" cy="277781"/>
          </a:xfrm>
          <a:prstGeom prst="rect">
            <a:avLst/>
          </a:prstGeom>
        </p:spPr>
      </p:pic>
      <p:pic>
        <p:nvPicPr>
          <p:cNvPr id="25" name="Picture 24" descr="hjørne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281940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1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sbanken.n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04" y="2204864"/>
            <a:ext cx="9144000" cy="914400"/>
          </a:xfrm>
        </p:spPr>
        <p:txBody>
          <a:bodyPr/>
          <a:lstStyle/>
          <a:p>
            <a:r>
              <a:rPr lang="sv-SE" dirty="0"/>
              <a:t> </a:t>
            </a:r>
            <a:r>
              <a:rPr lang="sv-SE" dirty="0" smtClean="0"/>
              <a:t>”</a:t>
            </a:r>
            <a:r>
              <a:rPr lang="sv-SE" sz="3200" dirty="0" smtClean="0"/>
              <a:t>Hur </a:t>
            </a:r>
            <a:r>
              <a:rPr lang="sv-SE" sz="3200" dirty="0"/>
              <a:t>hanteras frågan om ökad tillgänglighet för att främja kvarboende i våra grannländer</a:t>
            </a:r>
            <a:r>
              <a:rPr lang="sv-SE" sz="3200" dirty="0" smtClean="0"/>
              <a:t>?</a:t>
            </a:r>
            <a:br>
              <a:rPr lang="sv-SE" sz="3200" dirty="0" smtClean="0"/>
            </a:br>
            <a:r>
              <a:rPr lang="sv-SE" sz="3200" b="0" dirty="0" smtClean="0"/>
              <a:t>Fånge </a:t>
            </a:r>
            <a:r>
              <a:rPr lang="sv-SE" sz="3200" b="0" dirty="0"/>
              <a:t>i sitt eget hem – att åldras i otillgängliga bostäder</a:t>
            </a:r>
            <a:r>
              <a:rPr lang="sv-SE" sz="3200" dirty="0" smtClean="0"/>
              <a:t>” </a:t>
            </a:r>
            <a:endParaRPr lang="nb-NO" sz="3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-180528" y="4437112"/>
            <a:ext cx="9144000" cy="1676400"/>
          </a:xfrm>
        </p:spPr>
        <p:txBody>
          <a:bodyPr/>
          <a:lstStyle/>
          <a:p>
            <a:r>
              <a:rPr lang="nb-NO" dirty="0" smtClean="0"/>
              <a:t>Solveig Paule, avdelingsdirektør i Husbanken, </a:t>
            </a:r>
            <a:r>
              <a:rPr lang="nb-NO" dirty="0" smtClean="0"/>
              <a:t>Norge</a:t>
            </a:r>
          </a:p>
          <a:p>
            <a:r>
              <a:rPr lang="nb-NO" sz="2000" dirty="0" smtClean="0"/>
              <a:t>Visby 3. juli 2016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01899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n-NO" dirty="0"/>
              <a:t>«</a:t>
            </a:r>
            <a:r>
              <a:rPr lang="nn-NO" dirty="0" err="1" smtClean="0"/>
              <a:t>Flere</a:t>
            </a:r>
            <a:r>
              <a:rPr lang="nn-NO" dirty="0" smtClean="0"/>
              <a:t> </a:t>
            </a:r>
            <a:r>
              <a:rPr lang="nn-NO" dirty="0"/>
              <a:t>eldre må gå trapp»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4186808" cy="4648200"/>
          </a:xfrm>
        </p:spPr>
        <p:txBody>
          <a:bodyPr/>
          <a:lstStyle/>
          <a:p>
            <a:r>
              <a:rPr lang="nb-NO" sz="1800" dirty="0" smtClean="0"/>
              <a:t>Dette betyr at 600.000 personer, eller 12 prosent, i dag bor i andre etasje eller høyere uten heis.</a:t>
            </a:r>
          </a:p>
          <a:p>
            <a:r>
              <a:rPr lang="nb-NO" sz="1800" dirty="0" smtClean="0"/>
              <a:t>Av disse er </a:t>
            </a:r>
            <a:r>
              <a:rPr lang="nb-NO" sz="1800" b="1" dirty="0" smtClean="0"/>
              <a:t>25.000</a:t>
            </a:r>
            <a:r>
              <a:rPr lang="nb-NO" sz="1800" dirty="0" smtClean="0"/>
              <a:t> over 80 år. </a:t>
            </a:r>
          </a:p>
          <a:p>
            <a:r>
              <a:rPr lang="nb-NO" sz="1800" dirty="0" smtClean="0"/>
              <a:t>I tillegg er </a:t>
            </a:r>
            <a:r>
              <a:rPr lang="nb-NO" sz="1800" b="1" dirty="0" smtClean="0"/>
              <a:t>25.000</a:t>
            </a:r>
            <a:r>
              <a:rPr lang="nb-NO" sz="1800" dirty="0" smtClean="0"/>
              <a:t> mellom 70 – 79 år </a:t>
            </a:r>
            <a:endParaRPr lang="nb-NO" sz="18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600200"/>
            <a:ext cx="3448050" cy="2758440"/>
          </a:xfrm>
        </p:spPr>
      </p:pic>
    </p:spTree>
    <p:extLst>
      <p:ext uri="{BB962C8B-B14F-4D97-AF65-F5344CB8AC3E}">
        <p14:creationId xmlns:p14="http://schemas.microsoft.com/office/powerpoint/2010/main" val="23083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3"/>
          </p:nvPr>
        </p:nvSpPr>
        <p:spPr>
          <a:xfrm>
            <a:off x="457200" y="908720"/>
            <a:ext cx="8229600" cy="914400"/>
          </a:xfrm>
        </p:spPr>
        <p:txBody>
          <a:bodyPr/>
          <a:lstStyle/>
          <a:p>
            <a:r>
              <a:rPr lang="nb-NO" dirty="0" smtClean="0"/>
              <a:t>Utviklingen </a:t>
            </a:r>
            <a:r>
              <a:rPr lang="nb-NO" dirty="0"/>
              <a:t>i tilskuddsordningen</a:t>
            </a:r>
            <a:endParaRPr lang="nn-NO" dirty="0"/>
          </a:p>
          <a:p>
            <a:endParaRPr lang="nn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457200" y="1600200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02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 smtClean="0"/>
              <a:t>Resultat heis-prosjekt så langt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b-NO" sz="2400" dirty="0" smtClean="0"/>
              <a:t>Husbanken har </a:t>
            </a:r>
            <a:r>
              <a:rPr lang="nb-NO" sz="2400" dirty="0" smtClean="0"/>
              <a:t>fra </a:t>
            </a:r>
            <a:r>
              <a:rPr lang="nb-NO" sz="2400" dirty="0" smtClean="0"/>
              <a:t>2008 til 2016 gitt tilsagn til:</a:t>
            </a:r>
          </a:p>
          <a:p>
            <a:pPr lvl="1"/>
            <a:r>
              <a:rPr lang="nb-NO" b="1" dirty="0" smtClean="0"/>
              <a:t>208</a:t>
            </a:r>
            <a:r>
              <a:rPr lang="nb-NO" dirty="0" smtClean="0"/>
              <a:t> </a:t>
            </a:r>
            <a:r>
              <a:rPr lang="nb-NO" dirty="0" smtClean="0"/>
              <a:t>heiser </a:t>
            </a:r>
            <a:r>
              <a:rPr lang="nb-NO" dirty="0" smtClean="0"/>
              <a:t>til</a:t>
            </a:r>
          </a:p>
          <a:p>
            <a:pPr lvl="1"/>
            <a:r>
              <a:rPr lang="nb-NO" b="1" dirty="0" smtClean="0"/>
              <a:t>2136</a:t>
            </a:r>
            <a:r>
              <a:rPr lang="nb-NO" dirty="0" smtClean="0"/>
              <a:t> </a:t>
            </a:r>
            <a:r>
              <a:rPr lang="nb-NO" dirty="0" smtClean="0"/>
              <a:t>leiligheter</a:t>
            </a:r>
            <a:endParaRPr lang="nb-NO" dirty="0" smtClean="0"/>
          </a:p>
          <a:p>
            <a:pPr lvl="1"/>
            <a:r>
              <a:rPr lang="nb-NO" dirty="0" smtClean="0"/>
              <a:t>for </a:t>
            </a:r>
            <a:r>
              <a:rPr lang="nb-NO" b="1" dirty="0" smtClean="0"/>
              <a:t>275</a:t>
            </a:r>
            <a:r>
              <a:rPr lang="nb-NO" dirty="0" smtClean="0"/>
              <a:t> mill. kroner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sz="2400" dirty="0" smtClean="0"/>
              <a:t>God geografisk spredning</a:t>
            </a:r>
            <a:endParaRPr lang="nn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447800"/>
            <a:ext cx="2952328" cy="488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Tilskudd til etterinstallering av heis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5338936" cy="4648200"/>
          </a:xfrm>
        </p:spPr>
        <p:txBody>
          <a:bodyPr/>
          <a:lstStyle/>
          <a:p>
            <a:pPr marL="0" indent="0">
              <a:buNone/>
            </a:pPr>
            <a:r>
              <a:rPr lang="nn-NO" sz="2000" b="1" dirty="0" smtClean="0"/>
              <a:t>Prosjektering av heis</a:t>
            </a:r>
          </a:p>
          <a:p>
            <a:pPr marL="0" indent="0">
              <a:buNone/>
            </a:pPr>
            <a:r>
              <a:rPr lang="nn-NO" sz="2000" dirty="0" smtClean="0"/>
              <a:t>Ved prosjektering av heis må </a:t>
            </a:r>
            <a:r>
              <a:rPr lang="nn-NO" sz="2000" dirty="0" err="1" smtClean="0"/>
              <a:t>følgende</a:t>
            </a:r>
            <a:r>
              <a:rPr lang="nn-NO" sz="2000" dirty="0" smtClean="0"/>
              <a:t> forhold </a:t>
            </a:r>
            <a:r>
              <a:rPr lang="nn-NO" sz="2000" dirty="0" err="1" smtClean="0"/>
              <a:t>vurderes</a:t>
            </a:r>
            <a:r>
              <a:rPr lang="nn-NO" sz="2000" dirty="0" smtClean="0"/>
              <a:t>:</a:t>
            </a:r>
            <a:endParaRPr lang="nn-NO" sz="20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nb-NO" sz="1800" dirty="0"/>
              <a:t>I hvilken grad det er </a:t>
            </a:r>
            <a:r>
              <a:rPr lang="nb-NO" sz="1800" dirty="0" smtClean="0"/>
              <a:t>mulighet for </a:t>
            </a:r>
            <a:r>
              <a:rPr lang="nb-NO" sz="1800" dirty="0"/>
              <a:t>å installere en heis på en hensiktsmessig måte</a:t>
            </a:r>
            <a:endParaRPr lang="nn-NO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nb-NO" sz="1800" dirty="0"/>
              <a:t>Muligheter for å styrke den universelle utformingen av uteområder og andre felles områder som f. </a:t>
            </a:r>
            <a:r>
              <a:rPr lang="nb-NO" sz="1800" dirty="0" smtClean="0"/>
              <a:t>eks trappeoppgang</a:t>
            </a:r>
            <a:endParaRPr lang="nn-NO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nb-NO" sz="1800" dirty="0"/>
              <a:t>Mulighet for å kombinere etterinstallering av heis med miljø og energitiltak</a:t>
            </a:r>
            <a:endParaRPr lang="nn-NO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nb-NO" sz="1800" dirty="0"/>
              <a:t>Alternative </a:t>
            </a:r>
            <a:r>
              <a:rPr lang="nb-NO" sz="1800" dirty="0" smtClean="0"/>
              <a:t>løsninger</a:t>
            </a:r>
            <a:endParaRPr lang="nn-NO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nb-NO" sz="1800" dirty="0"/>
              <a:t>Arkitektoniske hensyn</a:t>
            </a:r>
            <a:endParaRPr lang="nn-NO" sz="18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nb-NO" sz="1800" dirty="0"/>
              <a:t>Aktuelle virkemidler</a:t>
            </a:r>
            <a:endParaRPr lang="nn-NO" sz="1800" dirty="0"/>
          </a:p>
          <a:p>
            <a:pPr>
              <a:buFont typeface="Arial" panose="020B0604020202020204" pitchFamily="34" charset="0"/>
              <a:buChar char="•"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815" y="1600200"/>
            <a:ext cx="260198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/>
              <a:t>Tilskudd til etterinstallering av heis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0" lvl="0" indent="0">
              <a:buNone/>
            </a:pPr>
            <a:r>
              <a:rPr lang="nn-NO" sz="2000" b="1" dirty="0" smtClean="0"/>
              <a:t>Prioritering av heisprosjekter</a:t>
            </a:r>
          </a:p>
          <a:p>
            <a:pPr marL="457200" lvl="0" indent="-457200">
              <a:buFont typeface="+mj-lt"/>
              <a:buAutoNum type="alphaLcParenR"/>
            </a:pPr>
            <a:r>
              <a:rPr lang="nn-NO" sz="2000" dirty="0" smtClean="0"/>
              <a:t>Om </a:t>
            </a:r>
            <a:r>
              <a:rPr lang="nn-NO" sz="2000" dirty="0"/>
              <a:t>det er </a:t>
            </a:r>
            <a:r>
              <a:rPr lang="nn-NO" sz="2000" b="1" dirty="0"/>
              <a:t>prosjektering</a:t>
            </a:r>
            <a:r>
              <a:rPr lang="nn-NO" sz="2000" dirty="0"/>
              <a:t> av framtidige </a:t>
            </a:r>
            <a:r>
              <a:rPr lang="nn-NO" sz="2000" dirty="0" smtClean="0"/>
              <a:t>prosjekt</a:t>
            </a:r>
          </a:p>
          <a:p>
            <a:pPr marL="457200" lvl="0" indent="-457200">
              <a:buFont typeface="+mj-lt"/>
              <a:buAutoNum type="alphaLcParenR"/>
            </a:pPr>
            <a:r>
              <a:rPr lang="nn-NO" sz="2000" dirty="0" smtClean="0"/>
              <a:t>Om prosjektet har fått </a:t>
            </a:r>
            <a:r>
              <a:rPr lang="nn-NO" sz="2000" b="1" dirty="0" err="1" smtClean="0"/>
              <a:t>tilskudd</a:t>
            </a:r>
            <a:r>
              <a:rPr lang="nn-NO" sz="2000" b="1" dirty="0" smtClean="0"/>
              <a:t> til tilrettelegging av </a:t>
            </a:r>
            <a:r>
              <a:rPr lang="nn-NO" sz="2000" b="1" dirty="0" err="1" smtClean="0"/>
              <a:t>bolig</a:t>
            </a:r>
            <a:r>
              <a:rPr lang="nn-NO" sz="2000" b="1" dirty="0" smtClean="0"/>
              <a:t> i </a:t>
            </a:r>
            <a:r>
              <a:rPr lang="nn-NO" sz="2000" b="1" dirty="0" err="1" smtClean="0"/>
              <a:t>stedet</a:t>
            </a:r>
            <a:r>
              <a:rPr lang="nn-NO" sz="2000" b="1" dirty="0" smtClean="0"/>
              <a:t> for hjelpemiddel </a:t>
            </a:r>
            <a:r>
              <a:rPr lang="nn-NO" sz="2000" dirty="0" smtClean="0"/>
              <a:t>frå NAV </a:t>
            </a:r>
            <a:r>
              <a:rPr lang="nn-NO" sz="2000" dirty="0" err="1" smtClean="0"/>
              <a:t>Hjelpemidler</a:t>
            </a:r>
            <a:endParaRPr lang="nn-NO" sz="2000" dirty="0" smtClean="0"/>
          </a:p>
          <a:p>
            <a:pPr marL="457200" lvl="0" indent="-457200">
              <a:buFont typeface="+mj-lt"/>
              <a:buAutoNum type="alphaLcParenR"/>
            </a:pPr>
            <a:r>
              <a:rPr lang="nn-NO" sz="2000" dirty="0" err="1" smtClean="0"/>
              <a:t>Tallet</a:t>
            </a:r>
            <a:r>
              <a:rPr lang="nn-NO" sz="2000" dirty="0" smtClean="0"/>
              <a:t> på </a:t>
            </a:r>
            <a:r>
              <a:rPr lang="nn-NO" sz="2000" dirty="0" err="1" smtClean="0"/>
              <a:t>leiligheter</a:t>
            </a:r>
            <a:r>
              <a:rPr lang="nn-NO" sz="2000" dirty="0" smtClean="0"/>
              <a:t> som vil kunne </a:t>
            </a:r>
            <a:r>
              <a:rPr lang="nn-NO" sz="2000" dirty="0" err="1" smtClean="0"/>
              <a:t>betjenes</a:t>
            </a:r>
            <a:r>
              <a:rPr lang="nn-NO" sz="2000" dirty="0" smtClean="0"/>
              <a:t> av heisen</a:t>
            </a:r>
          </a:p>
          <a:p>
            <a:pPr marL="457200" indent="-457200">
              <a:buFont typeface="+mj-lt"/>
              <a:buAutoNum type="alphaLcParenR"/>
            </a:pPr>
            <a:r>
              <a:rPr lang="nn-NO" sz="2000" b="1" dirty="0" smtClean="0"/>
              <a:t>Grad av tilrettelegging</a:t>
            </a:r>
            <a:r>
              <a:rPr lang="nn-NO" sz="2000" dirty="0" smtClean="0"/>
              <a:t> av heis og bygning for rullestolbruk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1800" dirty="0" err="1" smtClean="0"/>
              <a:t>Hvor</a:t>
            </a:r>
            <a:r>
              <a:rPr lang="nn-NO" sz="1800" dirty="0" smtClean="0"/>
              <a:t> stor er heiskupeen, oppfyller den </a:t>
            </a:r>
            <a:r>
              <a:rPr lang="nn-NO" sz="1800" dirty="0" err="1" smtClean="0"/>
              <a:t>kravene</a:t>
            </a:r>
            <a:r>
              <a:rPr lang="nn-NO" sz="1800" dirty="0" smtClean="0"/>
              <a:t> til båreheis i TEK10?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1800" dirty="0" smtClean="0"/>
              <a:t>Er det god trinnfri </a:t>
            </a:r>
            <a:r>
              <a:rPr lang="nn-NO" sz="1800" dirty="0" err="1" smtClean="0"/>
              <a:t>atkomst</a:t>
            </a:r>
            <a:r>
              <a:rPr lang="nn-NO" sz="1800" dirty="0" smtClean="0"/>
              <a:t> til inngangspartiet og heisen?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1800" dirty="0" smtClean="0"/>
              <a:t>Blir det gjort tiltak for å lette </a:t>
            </a:r>
            <a:r>
              <a:rPr lang="nn-NO" sz="1800" dirty="0" err="1" smtClean="0"/>
              <a:t>veifinning</a:t>
            </a:r>
            <a:r>
              <a:rPr lang="nn-NO" sz="1800" dirty="0" smtClean="0"/>
              <a:t>, som kontrastbruk, (naturlige) ledelinjer, god informasjon etc. </a:t>
            </a:r>
          </a:p>
          <a:p>
            <a:pPr marL="457200" indent="-457200">
              <a:buFont typeface="+mj-lt"/>
              <a:buAutoNum type="alphaLcParenR"/>
            </a:pPr>
            <a:r>
              <a:rPr lang="nn-NO" sz="2000" dirty="0" err="1" smtClean="0"/>
              <a:t>Leilighetene</a:t>
            </a:r>
            <a:r>
              <a:rPr lang="nn-NO" sz="2000" dirty="0" smtClean="0"/>
              <a:t> sin </a:t>
            </a:r>
            <a:r>
              <a:rPr lang="nn-NO" sz="2000" dirty="0" err="1" smtClean="0"/>
              <a:t>mulighet</a:t>
            </a:r>
            <a:r>
              <a:rPr lang="nn-NO" sz="2000" dirty="0" smtClean="0"/>
              <a:t> for </a:t>
            </a:r>
            <a:r>
              <a:rPr lang="nn-NO" sz="2000" b="1" dirty="0" smtClean="0"/>
              <a:t>tilpassing for </a:t>
            </a:r>
            <a:r>
              <a:rPr lang="nn-NO" sz="2000" b="1" dirty="0" err="1" smtClean="0"/>
              <a:t>mennesker</a:t>
            </a:r>
            <a:r>
              <a:rPr lang="nn-NO" sz="2000" b="1" dirty="0" smtClean="0"/>
              <a:t> med </a:t>
            </a:r>
            <a:r>
              <a:rPr lang="nn-NO" sz="2000" b="1" dirty="0" err="1" smtClean="0"/>
              <a:t>nedsatt</a:t>
            </a:r>
            <a:r>
              <a:rPr lang="nn-NO" sz="2000" b="1" dirty="0" smtClean="0"/>
              <a:t> </a:t>
            </a:r>
            <a:r>
              <a:rPr lang="nn-NO" sz="2000" b="1" dirty="0" err="1" smtClean="0"/>
              <a:t>bevegelsesevne</a:t>
            </a:r>
            <a:endParaRPr lang="nn-NO" sz="2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nn-NO" sz="1800" dirty="0" smtClean="0"/>
              <a:t>Kan </a:t>
            </a:r>
            <a:r>
              <a:rPr lang="nn-NO" sz="1800" dirty="0" err="1" smtClean="0"/>
              <a:t>leilighetene</a:t>
            </a:r>
            <a:r>
              <a:rPr lang="nn-NO" sz="1800" dirty="0" smtClean="0"/>
              <a:t> i blokken </a:t>
            </a:r>
            <a:r>
              <a:rPr lang="nn-NO" sz="1800" dirty="0" err="1" smtClean="0"/>
              <a:t>gjøres</a:t>
            </a:r>
            <a:r>
              <a:rPr lang="nn-NO" sz="1800" dirty="0" smtClean="0"/>
              <a:t> tilgjengelige?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n-NO" sz="1800" dirty="0" err="1" smtClean="0"/>
              <a:t>Hvor</a:t>
            </a:r>
            <a:r>
              <a:rPr lang="nn-NO" sz="1800" dirty="0" smtClean="0"/>
              <a:t> mye arbeid må </a:t>
            </a:r>
            <a:r>
              <a:rPr lang="nn-NO" sz="1800" dirty="0" err="1" smtClean="0"/>
              <a:t>legges</a:t>
            </a:r>
            <a:r>
              <a:rPr lang="nn-NO" sz="1800" dirty="0" smtClean="0"/>
              <a:t> </a:t>
            </a:r>
            <a:r>
              <a:rPr lang="nn-NO" sz="1800" dirty="0" err="1" smtClean="0"/>
              <a:t>investeres</a:t>
            </a:r>
            <a:r>
              <a:rPr lang="nn-NO" sz="1800" dirty="0" smtClean="0"/>
              <a:t> for å få det til?</a:t>
            </a:r>
          </a:p>
        </p:txBody>
      </p:sp>
    </p:spTree>
    <p:extLst>
      <p:ext uri="{BB962C8B-B14F-4D97-AF65-F5344CB8AC3E}">
        <p14:creationId xmlns:p14="http://schemas.microsoft.com/office/powerpoint/2010/main" val="34604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92088"/>
            <a:ext cx="6265912" cy="6265912"/>
          </a:xfrm>
        </p:spPr>
      </p:pic>
      <p:sp>
        <p:nvSpPr>
          <p:cNvPr id="2" name="TekstSylinder 1"/>
          <p:cNvSpPr txBox="1"/>
          <p:nvPr/>
        </p:nvSpPr>
        <p:spPr>
          <a:xfrm>
            <a:off x="323528" y="652046"/>
            <a:ext cx="8352928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800" b="1" dirty="0" smtClean="0">
                <a:ln w="0"/>
                <a:solidFill>
                  <a:schemeClr val="tx2"/>
                </a:solidFill>
                <a:latin typeface="+mj-lt"/>
              </a:rPr>
              <a:t>Velkommen til Bergen 6.-7. september 2016</a:t>
            </a:r>
            <a:endParaRPr lang="nb-NO" sz="2800" b="1" dirty="0">
              <a:ln w="0"/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83568" y="177281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Se </a:t>
            </a:r>
            <a:r>
              <a:rPr lang="nb-NO" dirty="0" smtClean="0">
                <a:hlinkClick r:id="rId4"/>
              </a:rPr>
              <a:t>www.husbanken.no</a:t>
            </a:r>
            <a:r>
              <a:rPr lang="nb-NO" dirty="0" smtClean="0"/>
              <a:t> for mer informasjon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88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 smtClean="0"/>
              <a:t>Om du har spørsmål, ta kontakt!</a:t>
            </a:r>
            <a:endParaRPr lang="nn-NO" dirty="0"/>
          </a:p>
        </p:txBody>
      </p:sp>
      <p:pic>
        <p:nvPicPr>
          <p:cNvPr id="1030" name="Picture 6" descr="http://www.itrune.no/Ikoner/mail-icon.png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485800" cy="4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esultat for telefo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48" y="2723064"/>
            <a:ext cx="571135" cy="4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Bilderesultat for facebook logo"/>
          <p:cNvSpPr>
            <a:spLocks noGrp="1" noChangeAspect="1" noChangeArrowheads="1"/>
          </p:cNvSpPr>
          <p:nvPr>
            <p:ph sz="quarter" idx="18"/>
          </p:nvPr>
        </p:nvSpPr>
        <p:spPr bwMode="auto">
          <a:xfrm>
            <a:off x="1979712" y="1844824"/>
            <a:ext cx="604867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nb-NO" dirty="0" smtClean="0"/>
              <a:t>solveig.paule@husbanken.no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mtClean="0"/>
              <a:t>+47 930 53 457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www.facebook.com/Husbanken</a:t>
            </a:r>
          </a:p>
          <a:p>
            <a:pPr marL="0" indent="0">
              <a:buNone/>
            </a:pP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@</a:t>
            </a:r>
            <a:r>
              <a:rPr lang="nb-NO" dirty="0" err="1" smtClean="0"/>
              <a:t>seuniverselt</a:t>
            </a:r>
            <a:endParaRPr lang="nn-NO" dirty="0"/>
          </a:p>
        </p:txBody>
      </p:sp>
      <p:pic>
        <p:nvPicPr>
          <p:cNvPr id="1038" name="Picture 14" descr="https://upload.wikimedia.org/wikipedia/commons/thumb/f/ff/Facebook_logo_36x36.svg/2000px-Facebook_logo_36x36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27" y="3594004"/>
            <a:ext cx="446176" cy="4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3835642c2693476aa717-d4b78efce91b9730bcca725cf9bb0b37.r51.cf1.rackcdn.com/Instagram_App_Large_May2016_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55" y="4510625"/>
            <a:ext cx="531528" cy="53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6739" y="332656"/>
            <a:ext cx="8507288" cy="1143000"/>
          </a:xfrm>
        </p:spPr>
        <p:txBody>
          <a:bodyPr/>
          <a:lstStyle/>
          <a:p>
            <a:pPr algn="l"/>
            <a:r>
              <a:rPr lang="nb-NO" sz="2600" dirty="0" smtClean="0"/>
              <a:t/>
            </a:r>
            <a:br>
              <a:rPr lang="nb-NO" sz="2600" dirty="0" smtClean="0"/>
            </a:br>
            <a:r>
              <a:rPr lang="nb-NO" sz="2600" b="1" dirty="0" smtClean="0">
                <a:solidFill>
                  <a:schemeClr val="tx2"/>
                </a:solidFill>
                <a:latin typeface="+mn-lt"/>
              </a:rPr>
              <a:t>Den norske regjeringens </a:t>
            </a:r>
            <a:r>
              <a:rPr lang="nb-NO" sz="2600" b="1" dirty="0">
                <a:solidFill>
                  <a:schemeClr val="tx2"/>
                </a:solidFill>
                <a:latin typeface="+mn-lt"/>
              </a:rPr>
              <a:t>visjon for </a:t>
            </a:r>
            <a:r>
              <a:rPr lang="nb-NO" sz="2600" b="1" dirty="0" smtClean="0">
                <a:solidFill>
                  <a:schemeClr val="tx2"/>
                </a:solidFill>
                <a:latin typeface="+mn-lt"/>
              </a:rPr>
              <a:t>boligpolitikken</a:t>
            </a:r>
            <a:r>
              <a:rPr lang="nb-NO" sz="2600" dirty="0"/>
              <a:t/>
            </a:r>
            <a:br>
              <a:rPr lang="nb-NO" sz="2600" dirty="0"/>
            </a:br>
            <a:endParaRPr lang="nb-NO" sz="26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13142" y="1628800"/>
            <a:ext cx="4778938" cy="4752528"/>
          </a:xfrm>
        </p:spPr>
        <p:txBody>
          <a:bodyPr/>
          <a:lstStyle/>
          <a:p>
            <a:pPr marL="0" indent="0">
              <a:buNone/>
            </a:pPr>
            <a:endParaRPr lang="nb-NO" sz="1600" b="1" dirty="0" smtClean="0"/>
          </a:p>
          <a:p>
            <a:pPr marL="0" indent="0">
              <a:buNone/>
            </a:pPr>
            <a:r>
              <a:rPr lang="nb-NO" sz="2200" b="1" dirty="0" smtClean="0"/>
              <a:t>«Alle </a:t>
            </a:r>
            <a:r>
              <a:rPr lang="nb-NO" sz="2200" b="1" dirty="0"/>
              <a:t>skal kunne </a:t>
            </a:r>
            <a:r>
              <a:rPr lang="nb-NO" sz="2200" b="1" dirty="0" smtClean="0"/>
              <a:t>bo trygt og godt» </a:t>
            </a:r>
          </a:p>
          <a:p>
            <a:pPr marL="0" indent="0">
              <a:buNone/>
            </a:pPr>
            <a:endParaRPr lang="nb-NO" sz="1600" dirty="0" smtClean="0"/>
          </a:p>
          <a:p>
            <a:pPr marL="0" indent="0">
              <a:buNone/>
            </a:pPr>
            <a:r>
              <a:rPr lang="nb-NO" sz="2000" dirty="0" smtClean="0"/>
              <a:t>Husbanken er den norske regjeringens utøvede organ.</a:t>
            </a:r>
          </a:p>
          <a:p>
            <a:pPr marL="0" indent="0">
              <a:buNone/>
            </a:pPr>
            <a:r>
              <a:rPr lang="nb-NO" sz="2000" dirty="0" smtClean="0"/>
              <a:t>Visjonen </a:t>
            </a:r>
            <a:r>
              <a:rPr lang="nb-NO" sz="2000" dirty="0"/>
              <a:t>skal oppnås gjennom følgende </a:t>
            </a:r>
            <a:r>
              <a:rPr lang="nb-NO" sz="2000" dirty="0" smtClean="0"/>
              <a:t>hovedmål:</a:t>
            </a:r>
          </a:p>
          <a:p>
            <a:pPr marL="0" indent="0">
              <a:buNone/>
            </a:pPr>
            <a:endParaRPr lang="nb-NO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sz="2000" i="1" dirty="0"/>
              <a:t>Flere boliger og bygg som møter framtidens behov </a:t>
            </a:r>
            <a:endParaRPr lang="nb-NO" sz="20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b-NO" sz="2000" i="1" dirty="0" smtClean="0"/>
              <a:t>Flere </a:t>
            </a:r>
            <a:r>
              <a:rPr lang="nb-NO" sz="2000" i="1" dirty="0"/>
              <a:t>vanskeligstilte skal få et egnet sted å </a:t>
            </a:r>
            <a:r>
              <a:rPr lang="nb-NO" sz="2000" i="1" dirty="0" smtClean="0"/>
              <a:t>bo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2000" i="1" dirty="0"/>
              <a:t>Mer forenkling og innovasjon i bolig- og </a:t>
            </a:r>
            <a:r>
              <a:rPr lang="nb-NO" sz="2000" i="1" dirty="0" smtClean="0"/>
              <a:t>byggsektoren</a:t>
            </a: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64088" y="1628800"/>
            <a:ext cx="3177753" cy="42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2856" y="-2691680"/>
            <a:ext cx="182880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sz="3600" dirty="0"/>
              <a:t>Flere boliger og bygg som møter framtidens behov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7"/>
          </p:nvPr>
        </p:nvSpPr>
        <p:spPr>
          <a:xfrm>
            <a:off x="457200" y="1700808"/>
            <a:ext cx="4038600" cy="4648200"/>
          </a:xfrm>
        </p:spPr>
        <p:txBody>
          <a:bodyPr/>
          <a:lstStyle/>
          <a:p>
            <a:r>
              <a:rPr lang="nb-NO" sz="2000" dirty="0" smtClean="0"/>
              <a:t>Husbanken skal prioritere innsatsen av sine tilskudd- og låneordninger mot eksisterende boligmasse</a:t>
            </a:r>
          </a:p>
          <a:p>
            <a:r>
              <a:rPr lang="nb-NO" sz="2000" dirty="0" smtClean="0"/>
              <a:t>Spesielt med fokus på universell utforming</a:t>
            </a:r>
          </a:p>
          <a:p>
            <a:r>
              <a:rPr lang="nb-NO" sz="2000" dirty="0" smtClean="0"/>
              <a:t>Skal imøtekomme de demografiske endringene – eldre skal bo hjemme lengst mulig </a:t>
            </a:r>
            <a:endParaRPr lang="nb-NO" sz="20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055090" y="1700213"/>
            <a:ext cx="321529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Plassholder for lysbilde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Osaka" pitchFamily="3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Osaka" pitchFamily="3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pitchFamily="3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pitchFamily="3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Osaka" pitchFamily="3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3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3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3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36" charset="-128"/>
              </a:defRPr>
            </a:lvl9pPr>
          </a:lstStyle>
          <a:p>
            <a:r>
              <a:rPr lang="en-US" sz="1000" smtClean="0">
                <a:solidFill>
                  <a:srgbClr val="FFFFFF"/>
                </a:solidFill>
              </a:rPr>
              <a:t> </a:t>
            </a:r>
            <a:fld id="{6760EBBF-E092-4587-9B37-BB76A675C2BB}" type="datetime5">
              <a:rPr lang="nb-NO" sz="1000" b="0" smtClean="0">
                <a:solidFill>
                  <a:srgbClr val="FFFFFF"/>
                </a:solidFill>
              </a:rPr>
              <a:pPr/>
              <a:t>30. jun. 2016</a:t>
            </a:fld>
            <a:r>
              <a:rPr lang="nb-NO" sz="1000" b="0" smtClean="0">
                <a:solidFill>
                  <a:srgbClr val="FFFFFF"/>
                </a:solidFill>
              </a:rPr>
              <a:t> </a:t>
            </a:r>
            <a:r>
              <a:rPr lang="en-US" sz="1000" smtClean="0">
                <a:solidFill>
                  <a:srgbClr val="FFFFFF"/>
                </a:solidFill>
              </a:rPr>
              <a:t> </a:t>
            </a:r>
            <a:fld id="{6E445226-FB58-4583-97B0-E236AA586F8F}" type="slidenum">
              <a:rPr lang="en-US" sz="1000" smtClean="0">
                <a:solidFill>
                  <a:srgbClr val="FFFFFF"/>
                </a:solidFill>
              </a:rPr>
              <a:pPr/>
              <a:t>5</a:t>
            </a:fld>
            <a:endParaRPr lang="en-US" sz="1000" smtClean="0">
              <a:solidFill>
                <a:srgbClr val="FFFFFF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696"/>
            <a:ext cx="4203820" cy="554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Plassholder for tekst 11"/>
          <p:cNvSpPr>
            <a:spLocks noGrp="1"/>
          </p:cNvSpPr>
          <p:nvPr>
            <p:ph sz="quarter" idx="4294967295"/>
          </p:nvPr>
        </p:nvSpPr>
        <p:spPr>
          <a:xfrm>
            <a:off x="4218545" y="581000"/>
            <a:ext cx="4567777" cy="4648200"/>
          </a:xfrm>
          <a:prstGeom prst="rect">
            <a:avLst/>
          </a:prstGeo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nb-NO" sz="1800" dirty="0" smtClean="0"/>
              <a:t>Flere </a:t>
            </a:r>
            <a:r>
              <a:rPr lang="nb-NO" sz="1800" dirty="0"/>
              <a:t>eldre og personer med funksjonsnedsettelse ønsker </a:t>
            </a:r>
            <a:r>
              <a:rPr lang="nb-NO" sz="1800" dirty="0" smtClean="0"/>
              <a:t>å </a:t>
            </a:r>
            <a:r>
              <a:rPr lang="nb-NO" sz="1800" dirty="0"/>
              <a:t>bo hjemme i egen bolig så lenge som mulig. </a:t>
            </a:r>
            <a:endParaRPr lang="nb-NO" sz="1800" dirty="0" smtClean="0"/>
          </a:p>
          <a:p>
            <a:pPr>
              <a:buFont typeface="Courier New" panose="02070309020205020404" pitchFamily="49" charset="0"/>
              <a:buChar char="o"/>
            </a:pPr>
            <a:endParaRPr lang="nb-NO" sz="1800" dirty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1800" dirty="0"/>
              <a:t>Behovet for å gjøre eksisterende boliger mer tilgjengelige er stort, </a:t>
            </a:r>
            <a:r>
              <a:rPr lang="nb-NO" sz="1800" u="sng" dirty="0"/>
              <a:t>bare ti prosent </a:t>
            </a:r>
            <a:r>
              <a:rPr lang="nb-NO" sz="1800" dirty="0" smtClean="0"/>
              <a:t>av boligene </a:t>
            </a:r>
            <a:r>
              <a:rPr lang="nb-NO" sz="1800" dirty="0"/>
              <a:t>er tilgjengelige for rullestolbrukere</a:t>
            </a:r>
            <a:r>
              <a:rPr lang="nb-NO" sz="1800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nb-NO" sz="1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1800" dirty="0" smtClean="0"/>
              <a:t>Økt </a:t>
            </a:r>
            <a:r>
              <a:rPr lang="nb-NO" sz="1800" dirty="0"/>
              <a:t>tilgjengelighet gir økt selvstendighet og mindre behov for tjenester. I tillegg vil økt tilgjengelighet kunne tilrettelegge bedre for </a:t>
            </a:r>
            <a:r>
              <a:rPr lang="nb-NO" sz="1800" dirty="0" smtClean="0"/>
              <a:t>tjenesteytelser </a:t>
            </a:r>
            <a:r>
              <a:rPr lang="nb-NO" sz="1800" dirty="0"/>
              <a:t>i hjemmet når det er </a:t>
            </a:r>
            <a:r>
              <a:rPr lang="nb-NO" sz="1800" dirty="0" smtClean="0"/>
              <a:t>nødvendig</a:t>
            </a:r>
          </a:p>
          <a:p>
            <a:pPr marL="0" indent="0">
              <a:buNone/>
            </a:pPr>
            <a:endParaRPr lang="nb-NO" sz="18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nb-NO" sz="1800" dirty="0" smtClean="0"/>
              <a:t>Det </a:t>
            </a:r>
            <a:r>
              <a:rPr lang="nb-NO" sz="1800" dirty="0"/>
              <a:t>er god samfunnsøkonomi å tilrettelegge boliger og tilskudd til tilpasning er et godt virkemiddel for å få dette </a:t>
            </a:r>
            <a:r>
              <a:rPr lang="nb-NO" sz="1800" dirty="0" smtClean="0"/>
              <a:t>til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625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 smtClean="0"/>
              <a:t>Det vil koste å ikke tilrettelegge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8579296" cy="4061048"/>
          </a:xfrm>
        </p:spPr>
        <p:txBody>
          <a:bodyPr/>
          <a:lstStyle/>
          <a:p>
            <a:r>
              <a:rPr lang="nb-NO" dirty="0" smtClean="0"/>
              <a:t>Årlig koster en sykehjemsplass for eldre (67 år og over) ca. </a:t>
            </a:r>
            <a:r>
              <a:rPr lang="nb-NO" b="1" dirty="0" smtClean="0"/>
              <a:t>kr 950.000,-</a:t>
            </a:r>
          </a:p>
          <a:p>
            <a:r>
              <a:rPr lang="nb-NO" dirty="0" smtClean="0"/>
              <a:t>Tjenester i tilrettelagte boliger ca. </a:t>
            </a:r>
            <a:r>
              <a:rPr lang="nb-NO" b="1" dirty="0" smtClean="0"/>
              <a:t>kr 250 000,-</a:t>
            </a:r>
          </a:p>
          <a:p>
            <a:r>
              <a:rPr lang="nb-NO" dirty="0" smtClean="0"/>
              <a:t>Hjemmebaserte tjenester ca. </a:t>
            </a:r>
            <a:r>
              <a:rPr lang="nb-NO" b="1" dirty="0" smtClean="0"/>
              <a:t>kr 70 000,-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Utfordringene som de demografiske endringene gir, kan ikke bare løses med bygging av nye sykehjemsplasser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90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3"/>
          </p:nvPr>
        </p:nvSpPr>
        <p:spPr>
          <a:xfrm>
            <a:off x="457200" y="764704"/>
            <a:ext cx="8363272" cy="914400"/>
          </a:xfrm>
        </p:spPr>
        <p:txBody>
          <a:bodyPr/>
          <a:lstStyle/>
          <a:p>
            <a:r>
              <a:rPr lang="nn-NO" dirty="0" smtClean="0"/>
              <a:t>«</a:t>
            </a:r>
            <a:r>
              <a:rPr lang="nn-NO" dirty="0" err="1" smtClean="0"/>
              <a:t>Fremtidens</a:t>
            </a:r>
            <a:r>
              <a:rPr lang="nn-NO" dirty="0" smtClean="0"/>
              <a:t> </a:t>
            </a:r>
            <a:r>
              <a:rPr lang="nn-NO" dirty="0" err="1" smtClean="0"/>
              <a:t>boliger</a:t>
            </a:r>
            <a:r>
              <a:rPr lang="nn-NO" dirty="0" smtClean="0"/>
              <a:t> er </a:t>
            </a:r>
            <a:r>
              <a:rPr lang="nn-NO" dirty="0" err="1" smtClean="0"/>
              <a:t>allerede</a:t>
            </a:r>
            <a:r>
              <a:rPr lang="nn-NO" dirty="0" smtClean="0"/>
              <a:t> bygget»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7"/>
          </p:nvPr>
        </p:nvSpPr>
        <p:spPr>
          <a:xfrm>
            <a:off x="457200" y="1600200"/>
            <a:ext cx="8075240" cy="4648200"/>
          </a:xfrm>
        </p:spPr>
        <p:txBody>
          <a:bodyPr/>
          <a:lstStyle/>
          <a:p>
            <a:endParaRPr lang="nb-NO" dirty="0" smtClean="0"/>
          </a:p>
          <a:p>
            <a:r>
              <a:rPr lang="nb-NO" b="1" dirty="0" smtClean="0"/>
              <a:t>90 prosent </a:t>
            </a:r>
            <a:r>
              <a:rPr lang="nb-NO" dirty="0" smtClean="0"/>
              <a:t> av boligene i 2020 er allerede bygget</a:t>
            </a:r>
            <a:endParaRPr lang="nb-NO" b="1" dirty="0" smtClean="0"/>
          </a:p>
          <a:p>
            <a:r>
              <a:rPr lang="nb-NO" dirty="0" smtClean="0"/>
              <a:t>Eksisterende boligmasse er ikke tilpasset en demografi i endring og de miljøutfordringene som vil komme i årene fremover</a:t>
            </a:r>
          </a:p>
          <a:p>
            <a:r>
              <a:rPr lang="nb-NO" b="1" dirty="0" smtClean="0"/>
              <a:t>90 prosent</a:t>
            </a:r>
            <a:r>
              <a:rPr lang="nb-NO" dirty="0" smtClean="0"/>
              <a:t> av alle boligene i Norge er ikke tilgjengelig for personer med nedsett funksjonsevne</a:t>
            </a:r>
          </a:p>
          <a:p>
            <a:r>
              <a:rPr lang="nb-NO" b="1" dirty="0" smtClean="0"/>
              <a:t>80 prosent </a:t>
            </a:r>
            <a:r>
              <a:rPr lang="nb-NO" dirty="0" smtClean="0"/>
              <a:t>av boligene i Norge 2020 vil derfor ikke være tilgjengelige om ikke noe blir gjort.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4942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 smtClean="0"/>
              <a:t>Mange lavblokker uten heis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7"/>
          </p:nvPr>
        </p:nvSpPr>
        <p:spPr>
          <a:xfrm>
            <a:off x="0" y="2200641"/>
            <a:ext cx="5085394" cy="4637112"/>
          </a:xfrm>
        </p:spPr>
        <p:txBody>
          <a:bodyPr/>
          <a:lstStyle/>
          <a:p>
            <a:endParaRPr lang="nb-NO" sz="2000" dirty="0" smtClean="0"/>
          </a:p>
          <a:p>
            <a:r>
              <a:rPr lang="nb-NO" sz="2000" dirty="0" smtClean="0"/>
              <a:t>Helt fram til 2000-tallet ble blokker opp til og med 4 etasjer, bygget uten heis</a:t>
            </a:r>
          </a:p>
          <a:p>
            <a:r>
              <a:rPr lang="nb-NO" sz="2000" dirty="0" smtClean="0"/>
              <a:t>Ved </a:t>
            </a:r>
            <a:r>
              <a:rPr lang="nb-NO" sz="2000" dirty="0"/>
              <a:t>siste folke- og boligtelling i 2011 var </a:t>
            </a:r>
            <a:br>
              <a:rPr lang="nb-NO" sz="2000" dirty="0"/>
            </a:br>
            <a:r>
              <a:rPr lang="nb-NO" sz="2000" b="1" dirty="0"/>
              <a:t>83 prosent </a:t>
            </a:r>
            <a:r>
              <a:rPr lang="nb-NO" sz="2000" dirty="0"/>
              <a:t>av boligene i andre etasje uten </a:t>
            </a:r>
            <a:r>
              <a:rPr lang="nb-NO" sz="2000" dirty="0" smtClean="0"/>
              <a:t>heis</a:t>
            </a:r>
          </a:p>
          <a:p>
            <a:r>
              <a:rPr lang="nb-NO" sz="2000" b="1" dirty="0" smtClean="0"/>
              <a:t>69 prosent </a:t>
            </a:r>
            <a:r>
              <a:rPr lang="nb-NO" sz="2000" dirty="0" smtClean="0"/>
              <a:t>av boligene 3. etasje uten heis</a:t>
            </a:r>
          </a:p>
          <a:p>
            <a:r>
              <a:rPr lang="nb-NO" sz="2000" b="1" dirty="0" smtClean="0"/>
              <a:t>44 prosent </a:t>
            </a:r>
            <a:r>
              <a:rPr lang="nb-NO" sz="2000" dirty="0" smtClean="0"/>
              <a:t>av </a:t>
            </a:r>
            <a:r>
              <a:rPr lang="nb-NO" sz="2000" dirty="0" err="1" smtClean="0"/>
              <a:t>boligerne</a:t>
            </a:r>
            <a:r>
              <a:rPr lang="nb-NO" sz="2000" dirty="0" smtClean="0"/>
              <a:t> i 4. </a:t>
            </a:r>
            <a:r>
              <a:rPr lang="nn-NO" sz="2000" dirty="0" smtClean="0"/>
              <a:t>etasje</a:t>
            </a:r>
            <a:r>
              <a:rPr lang="nb-NO" sz="2000" dirty="0" smtClean="0"/>
              <a:t> eller høyere uten heis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sz="1600" i="1" dirty="0" smtClean="0"/>
              <a:t>* Tallene er hentet fra SSB si folke- og boligtelling 2011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0641"/>
            <a:ext cx="3625050" cy="2900040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7740352" y="1628800"/>
            <a:ext cx="79208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191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dirty="0" smtClean="0"/>
              <a:t>Boliger i lavblokker uten heis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7"/>
          </p:nvPr>
        </p:nvSpPr>
        <p:spPr>
          <a:xfrm>
            <a:off x="457200" y="2203768"/>
            <a:ext cx="3970784" cy="4637112"/>
          </a:xfrm>
        </p:spPr>
        <p:txBody>
          <a:bodyPr/>
          <a:lstStyle/>
          <a:p>
            <a:r>
              <a:rPr lang="nb-NO" dirty="0" smtClean="0"/>
              <a:t>502 000 av boligene i Norge ligger i andre etasje eller høyere.</a:t>
            </a:r>
          </a:p>
          <a:p>
            <a:r>
              <a:rPr lang="nb-NO" dirty="0" smtClean="0"/>
              <a:t>Av disse ligger 350 000 i bygninger uten heis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94" y="2203768"/>
            <a:ext cx="3625050" cy="29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_VEI">
  <a:themeElements>
    <a:clrScheme name="Husbanken NY">
      <a:dk1>
        <a:sysClr val="windowText" lastClr="000000"/>
      </a:dk1>
      <a:lt1>
        <a:sysClr val="window" lastClr="FFFFFF"/>
      </a:lt1>
      <a:dk2>
        <a:srgbClr val="5B6770"/>
      </a:dk2>
      <a:lt2>
        <a:srgbClr val="6CC24A"/>
      </a:lt2>
      <a:accent1>
        <a:srgbClr val="A2AAAD"/>
      </a:accent1>
      <a:accent2>
        <a:srgbClr val="9BB8D3"/>
      </a:accent2>
      <a:accent3>
        <a:srgbClr val="B8CCEA"/>
      </a:accent3>
      <a:accent4>
        <a:srgbClr val="0067A0"/>
      </a:accent4>
      <a:accent5>
        <a:srgbClr val="A69F88"/>
      </a:accent5>
      <a:accent6>
        <a:srgbClr val="BBC592"/>
      </a:accent6>
      <a:hlink>
        <a:srgbClr val="949300"/>
      </a:hlink>
      <a:folHlink>
        <a:srgbClr val="FE5000"/>
      </a:folHlink>
    </a:clrScheme>
    <a:fontScheme name="Husbanken tittel forsid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sbankens Presentasjonsmal 4-3.potx" id="{9425006F-161E-48CC-8FB5-5B7D217C06D3}" vid="{C82948B8-0E2E-4B84-BDCE-881E3FEFCCE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Husbankens Presentasjonsmal 4-3</Template>
  <TotalTime>0</TotalTime>
  <Words>865</Words>
  <Application>Microsoft Office PowerPoint</Application>
  <PresentationFormat>Skjermfremvisning (4:3)</PresentationFormat>
  <Paragraphs>106</Paragraphs>
  <Slides>16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Osaka</vt:lpstr>
      <vt:lpstr>Times</vt:lpstr>
      <vt:lpstr>Wingdings</vt:lpstr>
      <vt:lpstr>MAL_VEI</vt:lpstr>
      <vt:lpstr> ”Hur hanteras frågan om ökad tillgänglighet för att främja kvarboende i våra grannländer? Fånge i sitt eget hem – att åldras i otillgängliga bostäder” </vt:lpstr>
      <vt:lpstr> Den norske regjeringens visjon for boligpolitikken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2015-09-02T10:10:23Z</dcterms:created>
  <dcterms:modified xsi:type="dcterms:W3CDTF">2016-06-30T09:58:19Z</dcterms:modified>
</cp:coreProperties>
</file>