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0" r:id="rId2"/>
    <p:sldId id="278" r:id="rId3"/>
    <p:sldId id="291" r:id="rId4"/>
    <p:sldId id="283" r:id="rId5"/>
    <p:sldId id="287" r:id="rId6"/>
    <p:sldId id="264" r:id="rId7"/>
    <p:sldId id="284" r:id="rId8"/>
    <p:sldId id="281" r:id="rId9"/>
    <p:sldId id="286" r:id="rId10"/>
    <p:sldId id="288" r:id="rId11"/>
    <p:sldId id="285" r:id="rId12"/>
    <p:sldId id="292" r:id="rId13"/>
  </p:sldIdLst>
  <p:sldSz cx="12171363" cy="683895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
          <p15:clr>
            <a:srgbClr val="A4A3A4"/>
          </p15:clr>
        </p15:guide>
        <p15:guide id="2" orient="horz" pos="4194">
          <p15:clr>
            <a:srgbClr val="A4A3A4"/>
          </p15:clr>
        </p15:guide>
        <p15:guide id="3" orient="horz" pos="794">
          <p15:clr>
            <a:srgbClr val="A4A3A4"/>
          </p15:clr>
        </p15:guide>
        <p15:guide id="4" orient="horz" pos="1102">
          <p15:clr>
            <a:srgbClr val="A4A3A4"/>
          </p15:clr>
        </p15:guide>
        <p15:guide id="5" pos="114">
          <p15:clr>
            <a:srgbClr val="A4A3A4"/>
          </p15:clr>
        </p15:guide>
        <p15:guide id="6" pos="7550">
          <p15:clr>
            <a:srgbClr val="A4A3A4"/>
          </p15:clr>
        </p15:guide>
        <p15:guide id="7" pos="4466">
          <p15:clr>
            <a:srgbClr val="A4A3A4"/>
          </p15:clr>
        </p15:guide>
        <p15:guide id="8" pos="566">
          <p15:clr>
            <a:srgbClr val="A4A3A4"/>
          </p15:clr>
        </p15:guide>
        <p15:guide id="9" pos="7096">
          <p15:clr>
            <a:srgbClr val="A4A3A4"/>
          </p15:clr>
        </p15:guide>
        <p15:guide id="10" pos="3944">
          <p15:clr>
            <a:srgbClr val="A4A3A4"/>
          </p15:clr>
        </p15:guide>
        <p15:guide id="11" pos="2812">
          <p15:clr>
            <a:srgbClr val="A4A3A4"/>
          </p15:clr>
        </p15:guide>
        <p15:guide id="12" pos="4694">
          <p15:clr>
            <a:srgbClr val="A4A3A4"/>
          </p15:clr>
        </p15:guide>
        <p15:guide id="13" pos="3038">
          <p15:clr>
            <a:srgbClr val="A4A3A4"/>
          </p15:clr>
        </p15:guide>
        <p15:guide id="14" pos="37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1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9899" autoAdjust="0"/>
  </p:normalViewPr>
  <p:slideViewPr>
    <p:cSldViewPr snapToGrid="0" snapToObjects="1" showGuides="1">
      <p:cViewPr varScale="1">
        <p:scale>
          <a:sx n="83" d="100"/>
          <a:sy n="83" d="100"/>
        </p:scale>
        <p:origin x="101" y="86"/>
      </p:cViewPr>
      <p:guideLst>
        <p:guide orient="horz" pos="112"/>
        <p:guide orient="horz" pos="4194"/>
        <p:guide orient="horz" pos="794"/>
        <p:guide orient="horz" pos="1102"/>
        <p:guide pos="114"/>
        <p:guide pos="7550"/>
        <p:guide pos="4466"/>
        <p:guide pos="566"/>
        <p:guide pos="7096"/>
        <p:guide pos="3944"/>
        <p:guide pos="2812"/>
        <p:guide pos="4694"/>
        <p:guide pos="3038"/>
        <p:guide pos="37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43018-A4FF-4029-88E1-3155B046BCF2}" type="datetimeFigureOut">
              <a:rPr lang="en-GB" smtClean="0"/>
              <a:t>29/06/2016</a:t>
            </a:fld>
            <a:endParaRPr lang="en-GB"/>
          </a:p>
        </p:txBody>
      </p:sp>
      <p:sp>
        <p:nvSpPr>
          <p:cNvPr id="4" name="Slide Image Placeholder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58DF-624F-4AC7-8EC1-F0764ED5E160}" type="slidenum">
              <a:rPr lang="en-GB" smtClean="0"/>
              <a:t>‹#›</a:t>
            </a:fld>
            <a:endParaRPr lang="en-GB"/>
          </a:p>
        </p:txBody>
      </p:sp>
    </p:spTree>
    <p:extLst>
      <p:ext uri="{BB962C8B-B14F-4D97-AF65-F5344CB8AC3E}">
        <p14:creationId xmlns:p14="http://schemas.microsoft.com/office/powerpoint/2010/main" val="136565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 order to arrive at more generalizable results, we did not use person-related data of the individuals actually living in the dwellings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Instead, to analyse accessibility problems at population level we used four functional profiles of different complexity to represent large groups of older people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Profile I: limitations in movement only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Profile II: limitations in movement and upper extremity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Profile III: limitations in movement, upper extremity and dependence on mobility devices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 Profile IV: limitations in movement, upper extremity, dependence on mobility devices and visual impairment.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explore and estimate the accessibility problem score for all profiles in all dwellings, each functional profile was combined with the environmental barriers present in each dwelling.</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8</a:t>
            </a:fld>
            <a:endParaRPr lang="sv-SE" dirty="0"/>
          </a:p>
        </p:txBody>
      </p:sp>
    </p:spTree>
    <p:extLst>
      <p:ext uri="{BB962C8B-B14F-4D97-AF65-F5344CB8AC3E}">
        <p14:creationId xmlns:p14="http://schemas.microsoft.com/office/powerpoint/2010/main" val="415887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…….increase the participation of older people in questions that influence the design and provision of housing to assure their housing situation supports their health and quality of life. This will be accomplished by developing and testing an evidence-based product that identifies accessible housing environments for older people, in particular those with disabilities.</a:t>
            </a:r>
            <a:endParaRPr lang="en-US" sz="1200" dirty="0" smtClean="0">
              <a:solidFill>
                <a:schemeClr val="accent5">
                  <a:lumMod val="10000"/>
                </a:schemeClr>
              </a:solidFill>
            </a:endParaRPr>
          </a:p>
          <a:p>
            <a:endParaRPr lang="en-US" sz="1200" dirty="0" smtClean="0">
              <a:solidFill>
                <a:schemeClr val="accent5">
                  <a:lumMod val="1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10000"/>
                  </a:schemeClr>
                </a:solidFill>
              </a:rPr>
              <a:t>Research circles aim: To deepen the knowledge about how older people and people aging with disabilities in different European countries perceive their needs and expectations regarding housing options. </a:t>
            </a:r>
          </a:p>
          <a:p>
            <a:pPr algn="l"/>
            <a:r>
              <a:rPr lang="sv-SE" sz="1200" i="1" dirty="0" smtClean="0">
                <a:solidFill>
                  <a:srgbClr val="262626"/>
                </a:solidFill>
              </a:rPr>
              <a:t>Specifikt</a:t>
            </a:r>
            <a:endParaRPr lang="sv-SE" sz="1200" dirty="0" smtClean="0">
              <a:solidFill>
                <a:srgbClr val="262626"/>
              </a:solidFill>
            </a:endParaRPr>
          </a:p>
          <a:p>
            <a:pPr algn="l"/>
            <a:r>
              <a:rPr lang="sv-SE" sz="1200" dirty="0" smtClean="0">
                <a:solidFill>
                  <a:srgbClr val="262626"/>
                </a:solidFill>
              </a:rPr>
              <a:t>Att alstra ny kunskap om olika aspekter av tillgänglighet i boendemiljön från ett brukarperspektiv, genom att aktivt engagera representanter för den äldre delen av befolkningen och aktörer inom bostadsförsörjningen att bidra med sina erfarenheter, reflektioner och visioner.</a:t>
            </a:r>
          </a:p>
          <a:p>
            <a:pPr algn="l"/>
            <a:r>
              <a:rPr lang="sv-SE" sz="1200" i="1" dirty="0" smtClean="0">
                <a:solidFill>
                  <a:srgbClr val="262626"/>
                </a:solidFill>
              </a:rPr>
              <a:t>Frågeställningar</a:t>
            </a:r>
            <a:endParaRPr lang="sv-SE" sz="1200" dirty="0" smtClean="0">
              <a:solidFill>
                <a:srgbClr val="262626"/>
              </a:solidFill>
            </a:endParaRPr>
          </a:p>
          <a:p>
            <a:pPr algn="l"/>
            <a:r>
              <a:rPr lang="sv-SE" sz="1200" dirty="0" smtClean="0">
                <a:solidFill>
                  <a:srgbClr val="262626"/>
                </a:solidFill>
              </a:rPr>
              <a:t>Vetenskapliga frågeställningar är vilka behov, önskningar och förväntningar dessa brukarrepresentanter har på en framtida produkt som ska kunna stödja och hjälpa dem, med avseende på tillgängligheten i boendet.</a:t>
            </a:r>
          </a:p>
          <a:p>
            <a:endParaRPr lang="sv-SE"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9</a:t>
            </a:fld>
            <a:endParaRPr lang="sv-SE" dirty="0"/>
          </a:p>
        </p:txBody>
      </p:sp>
    </p:spTree>
    <p:extLst>
      <p:ext uri="{BB962C8B-B14F-4D97-AF65-F5344CB8AC3E}">
        <p14:creationId xmlns:p14="http://schemas.microsoft.com/office/powerpoint/2010/main" val="465652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25" name="Bildobjekt 24" descr="huset-rosa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2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583677"/>
            <a:ext cx="7490902" cy="714380"/>
          </a:xfrm>
        </p:spPr>
        <p:txBody>
          <a:bodyPr lIns="0" tIns="97200" rIns="0" bIns="82800"/>
          <a:lstStyle>
            <a:lvl1pPr>
              <a:defRPr sz="4000"/>
            </a:lvl1pPr>
          </a:lstStyle>
          <a:p>
            <a:r>
              <a:rPr lang="sv-SE" dirty="0" smtClean="0"/>
              <a:t>Enradig titelrubrik</a:t>
            </a:r>
            <a:endParaRPr lang="sv-SE" dirty="0"/>
          </a:p>
        </p:txBody>
      </p:sp>
      <p:sp>
        <p:nvSpPr>
          <p:cNvPr id="10" name="Underrubrik 2"/>
          <p:cNvSpPr>
            <a:spLocks noGrp="1"/>
          </p:cNvSpPr>
          <p:nvPr>
            <p:ph type="subTitle" idx="1" hasCustomPrompt="1"/>
          </p:nvPr>
        </p:nvSpPr>
        <p:spPr>
          <a:xfrm>
            <a:off x="4383598" y="24002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2820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427643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sida 2 rader gr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621776"/>
            <a:ext cx="7490902" cy="1231811"/>
          </a:xfrm>
        </p:spPr>
        <p:txBody>
          <a:bodyPr lIns="0" tIns="97200" rIns="0" bIns="82800"/>
          <a:lstStyle>
            <a:lvl1pPr>
              <a:lnSpc>
                <a:spcPts val="4400"/>
              </a:lnSpc>
              <a:defRPr sz="4000"/>
            </a:lvl1pPr>
          </a:lstStyle>
          <a:p>
            <a:r>
              <a:rPr lang="sv-SE" dirty="0" smtClean="0"/>
              <a:t>Tvåradig titelrubrik</a:t>
            </a:r>
            <a:br>
              <a:rPr lang="sv-SE" dirty="0" smtClean="0"/>
            </a:br>
            <a:r>
              <a:rPr lang="sv-SE" dirty="0" smtClean="0"/>
              <a:t>– om en rad inte räcker…</a:t>
            </a:r>
            <a:endParaRPr lang="sv-SE" dirty="0"/>
          </a:p>
        </p:txBody>
      </p:sp>
      <p:sp>
        <p:nvSpPr>
          <p:cNvPr id="10" name="Underrubrik 2"/>
          <p:cNvSpPr>
            <a:spLocks noGrp="1"/>
          </p:cNvSpPr>
          <p:nvPr>
            <p:ph type="subTitle" idx="1" hasCustomPrompt="1"/>
          </p:nvPr>
        </p:nvSpPr>
        <p:spPr>
          <a:xfrm>
            <a:off x="4383598" y="29717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8535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90739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Rubrik</a:t>
            </a:r>
            <a:endParaRPr lang="sv-SE" dirty="0"/>
          </a:p>
        </p:txBody>
      </p:sp>
      <p:sp>
        <p:nvSpPr>
          <p:cNvPr id="6" name="Rectangle 3"/>
          <p:cNvSpPr>
            <a:spLocks noGrp="1" noChangeArrowheads="1"/>
          </p:cNvSpPr>
          <p:nvPr>
            <p:ph idx="1"/>
          </p:nvPr>
        </p:nvSpPr>
        <p:spPr bwMode="auto">
          <a:xfrm>
            <a:off x="806450" y="1843907"/>
            <a:ext cx="10458450"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855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Rubrik</a:t>
            </a:r>
            <a:endParaRPr lang="sv-SE" dirty="0"/>
          </a:p>
        </p:txBody>
      </p:sp>
      <p:sp>
        <p:nvSpPr>
          <p:cNvPr id="6" name="Rectangle 3"/>
          <p:cNvSpPr>
            <a:spLocks noGrp="1" noChangeArrowheads="1"/>
          </p:cNvSpPr>
          <p:nvPr>
            <p:ph idx="1"/>
          </p:nvPr>
        </p:nvSpPr>
        <p:spPr bwMode="auto">
          <a:xfrm>
            <a:off x="4724400" y="1843907"/>
            <a:ext cx="6540500"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bild 3"/>
          <p:cNvSpPr>
            <a:spLocks noGrp="1"/>
          </p:cNvSpPr>
          <p:nvPr>
            <p:ph type="pic" sz="quarter" idx="10"/>
          </p:nvPr>
        </p:nvSpPr>
        <p:spPr>
          <a:xfrm>
            <a:off x="898526" y="1762125"/>
            <a:ext cx="3565524" cy="3644899"/>
          </a:xfrm>
        </p:spPr>
        <p:txBody>
          <a:bodyPr/>
          <a:lstStyle>
            <a:lvl1pPr marL="0" indent="0">
              <a:buFontTx/>
              <a:buNone/>
              <a:defRPr/>
            </a:lvl1pPr>
          </a:lstStyle>
          <a:p>
            <a:r>
              <a:rPr lang="en-US" smtClean="0"/>
              <a:t>Click icon to add picture</a:t>
            </a:r>
            <a:endParaRPr lang="sv-SE" dirty="0"/>
          </a:p>
        </p:txBody>
      </p:sp>
    </p:spTree>
    <p:extLst>
      <p:ext uri="{BB962C8B-B14F-4D97-AF65-F5344CB8AC3E}">
        <p14:creationId xmlns:p14="http://schemas.microsoft.com/office/powerpoint/2010/main" val="219594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och text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Rubrik</a:t>
            </a:r>
            <a:endParaRPr lang="sv-SE" dirty="0"/>
          </a:p>
        </p:txBody>
      </p:sp>
      <p:sp>
        <p:nvSpPr>
          <p:cNvPr id="6" name="Rectangle 3"/>
          <p:cNvSpPr>
            <a:spLocks noGrp="1" noChangeArrowheads="1"/>
          </p:cNvSpPr>
          <p:nvPr>
            <p:ph idx="1"/>
          </p:nvPr>
        </p:nvSpPr>
        <p:spPr bwMode="auto">
          <a:xfrm>
            <a:off x="7353300" y="1843907"/>
            <a:ext cx="3911600"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bild 3"/>
          <p:cNvSpPr>
            <a:spLocks noGrp="1"/>
          </p:cNvSpPr>
          <p:nvPr>
            <p:ph type="pic" sz="quarter" idx="10"/>
          </p:nvPr>
        </p:nvSpPr>
        <p:spPr>
          <a:xfrm>
            <a:off x="898525" y="1762125"/>
            <a:ext cx="6191249" cy="3644899"/>
          </a:xfrm>
        </p:spPr>
        <p:txBody>
          <a:bodyPr/>
          <a:lstStyle>
            <a:lvl1pPr marL="0" indent="0">
              <a:buFontTx/>
              <a:buNone/>
              <a:defRPr/>
            </a:lvl1pPr>
          </a:lstStyle>
          <a:p>
            <a:r>
              <a:rPr lang="en-US" smtClean="0"/>
              <a:t>Click icon to add picture</a:t>
            </a:r>
            <a:endParaRPr lang="sv-SE" dirty="0"/>
          </a:p>
        </p:txBody>
      </p:sp>
    </p:spTree>
    <p:extLst>
      <p:ext uri="{BB962C8B-B14F-4D97-AF65-F5344CB8AC3E}">
        <p14:creationId xmlns:p14="http://schemas.microsoft.com/office/powerpoint/2010/main" val="149896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 stora illustration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180975" y="177798"/>
            <a:ext cx="11804649" cy="6480175"/>
          </a:xfrm>
          <a:solidFill>
            <a:schemeClr val="bg1"/>
          </a:solidFill>
        </p:spPr>
        <p:txBody>
          <a:bodyPr/>
          <a:lstStyle>
            <a:lvl1pPr marL="0" indent="0">
              <a:buFontTx/>
              <a:buNone/>
              <a:defRPr/>
            </a:lvl1pPr>
          </a:lstStyle>
          <a:p>
            <a:r>
              <a:rPr lang="en-US" smtClean="0"/>
              <a:t>Click icon to add picture</a:t>
            </a:r>
            <a:endParaRPr lang="sv-SE"/>
          </a:p>
        </p:txBody>
      </p:sp>
      <p:pic>
        <p:nvPicPr>
          <p:cNvPr id="5" name="Bildobjekt 4" descr="Lunds_universitet RGB 150.png"/>
          <p:cNvPicPr>
            <a:picLocks noChangeAspect="1"/>
          </p:cNvPicPr>
          <p:nvPr userDrawn="1"/>
        </p:nvPicPr>
        <p:blipFill>
          <a:blip r:embed="rId2"/>
          <a:stretch>
            <a:fillRect/>
          </a:stretch>
        </p:blipFill>
        <p:spPr>
          <a:xfrm>
            <a:off x="10938900" y="5541507"/>
            <a:ext cx="769864" cy="945018"/>
          </a:xfrm>
          <a:prstGeom prst="rect">
            <a:avLst/>
          </a:prstGeom>
        </p:spPr>
      </p:pic>
    </p:spTree>
    <p:extLst>
      <p:ext uri="{BB962C8B-B14F-4D97-AF65-F5344CB8AC3E}">
        <p14:creationId xmlns:p14="http://schemas.microsoft.com/office/powerpoint/2010/main" val="148971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vart bildbakgrun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180975" y="177798"/>
            <a:ext cx="11804649" cy="6480175"/>
          </a:xfrm>
          <a:solidFill>
            <a:schemeClr val="tx2"/>
          </a:solidFill>
        </p:spPr>
        <p:txBody>
          <a:bodyPr/>
          <a:lstStyle>
            <a:lvl1pPr marL="0" indent="0">
              <a:buFontTx/>
              <a:buNone/>
              <a:defRPr>
                <a:solidFill>
                  <a:schemeClr val="bg1"/>
                </a:solidFill>
              </a:defRPr>
            </a:lvl1pPr>
          </a:lstStyle>
          <a:p>
            <a:r>
              <a:rPr lang="en-US" smtClean="0"/>
              <a:t>Click icon to add picture</a:t>
            </a:r>
            <a:endParaRPr lang="sv-SE" dirty="0"/>
          </a:p>
        </p:txBody>
      </p:sp>
    </p:spTree>
    <p:extLst>
      <p:ext uri="{BB962C8B-B14F-4D97-AF65-F5344CB8AC3E}">
        <p14:creationId xmlns:p14="http://schemas.microsoft.com/office/powerpoint/2010/main" val="219664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Rubrik</a:t>
            </a:r>
            <a:endParaRPr lang="sv-SE" dirty="0"/>
          </a:p>
        </p:txBody>
      </p:sp>
      <p:sp>
        <p:nvSpPr>
          <p:cNvPr id="6" name="Rectangle 3"/>
          <p:cNvSpPr>
            <a:spLocks noGrp="1" noChangeArrowheads="1"/>
          </p:cNvSpPr>
          <p:nvPr>
            <p:ph idx="1"/>
          </p:nvPr>
        </p:nvSpPr>
        <p:spPr bwMode="auto">
          <a:xfrm>
            <a:off x="6172200" y="1843907"/>
            <a:ext cx="5092700"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latshållare för diagram 4"/>
          <p:cNvSpPr>
            <a:spLocks noGrp="1"/>
          </p:cNvSpPr>
          <p:nvPr>
            <p:ph type="chart" sz="quarter" idx="10"/>
          </p:nvPr>
        </p:nvSpPr>
        <p:spPr>
          <a:xfrm>
            <a:off x="898525" y="1762125"/>
            <a:ext cx="4854575" cy="3644900"/>
          </a:xfrm>
        </p:spPr>
        <p:txBody>
          <a:bodyPr/>
          <a:lstStyle>
            <a:lvl1pPr marL="0" indent="0">
              <a:buFontTx/>
              <a:buNone/>
              <a:defRPr/>
            </a:lvl1pPr>
          </a:lstStyle>
          <a:p>
            <a:r>
              <a:rPr lang="en-US" smtClean="0"/>
              <a:t>Click icon to add chart</a:t>
            </a:r>
            <a:endParaRPr lang="sv-SE" dirty="0"/>
          </a:p>
        </p:txBody>
      </p:sp>
    </p:spTree>
    <p:extLst>
      <p:ext uri="{BB962C8B-B14F-4D97-AF65-F5344CB8AC3E}">
        <p14:creationId xmlns:p14="http://schemas.microsoft.com/office/powerpoint/2010/main" val="43146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Rubrik</a:t>
            </a:r>
            <a:endParaRPr lang="sv-SE" dirty="0"/>
          </a:p>
        </p:txBody>
      </p:sp>
      <p:sp>
        <p:nvSpPr>
          <p:cNvPr id="4" name="Platshållare för tabell 3"/>
          <p:cNvSpPr>
            <a:spLocks noGrp="1"/>
          </p:cNvSpPr>
          <p:nvPr>
            <p:ph type="tbl" sz="quarter" idx="10"/>
          </p:nvPr>
        </p:nvSpPr>
        <p:spPr>
          <a:xfrm>
            <a:off x="898525" y="1749425"/>
            <a:ext cx="10366375" cy="3660775"/>
          </a:xfrm>
        </p:spPr>
        <p:txBody>
          <a:bodyPr/>
          <a:lstStyle>
            <a:lvl1pPr marL="0" indent="0">
              <a:buFontTx/>
              <a:buNone/>
              <a:defRPr/>
            </a:lvl1pPr>
          </a:lstStyle>
          <a:p>
            <a:r>
              <a:rPr lang="en-US" smtClean="0"/>
              <a:t>Click icon to add table</a:t>
            </a:r>
            <a:endParaRPr lang="sv-SE"/>
          </a:p>
        </p:txBody>
      </p:sp>
    </p:spTree>
    <p:extLst>
      <p:ext uri="{BB962C8B-B14F-4D97-AF65-F5344CB8AC3E}">
        <p14:creationId xmlns:p14="http://schemas.microsoft.com/office/powerpoint/2010/main" val="23351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2" name="Rektangel 1"/>
          <p:cNvSpPr/>
          <p:nvPr userDrawn="1"/>
        </p:nvSpPr>
        <p:spPr>
          <a:xfrm>
            <a:off x="380999" y="381001"/>
            <a:ext cx="11604625" cy="6276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6" name="Bildobjekt 5" descr="Lunds_universitet RGB 150.png"/>
          <p:cNvPicPr>
            <a:picLocks noChangeAspect="1"/>
          </p:cNvPicPr>
          <p:nvPr userDrawn="1"/>
        </p:nvPicPr>
        <p:blipFill>
          <a:blip r:embed="rId2"/>
          <a:stretch>
            <a:fillRect/>
          </a:stretch>
        </p:blipFill>
        <p:spPr>
          <a:xfrm>
            <a:off x="4356102" y="1118901"/>
            <a:ext cx="3475236" cy="4265899"/>
          </a:xfrm>
          <a:prstGeom prst="rect">
            <a:avLst/>
          </a:prstGeom>
        </p:spPr>
      </p:pic>
    </p:spTree>
    <p:extLst>
      <p:ext uri="{BB962C8B-B14F-4D97-AF65-F5344CB8AC3E}">
        <p14:creationId xmlns:p14="http://schemas.microsoft.com/office/powerpoint/2010/main" val="145291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bulleted lis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Title</a:t>
            </a:r>
            <a:endParaRPr lang="en-GB" noProof="0"/>
          </a:p>
        </p:txBody>
      </p:sp>
      <p:sp>
        <p:nvSpPr>
          <p:cNvPr id="3" name="Platshållare för innehåll 2"/>
          <p:cNvSpPr>
            <a:spLocks noGrp="1"/>
          </p:cNvSpPr>
          <p:nvPr>
            <p:ph idx="1" hasCustomPrompt="1"/>
          </p:nvPr>
        </p:nvSpPr>
        <p:spPr>
          <a:xfrm>
            <a:off x="889126" y="1848241"/>
            <a:ext cx="10259772" cy="3562332"/>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cxnSp>
        <p:nvCxnSpPr>
          <p:cNvPr id="11" name="Rak 10"/>
          <p:cNvCxnSpPr/>
          <p:nvPr userDrawn="1"/>
        </p:nvCxnSpPr>
        <p:spPr bwMode="auto">
          <a:xfrm>
            <a:off x="1007743" y="1499035"/>
            <a:ext cx="101496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07589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25" name="Bildobjekt 24" descr="huset-rosa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621776"/>
            <a:ext cx="7490902" cy="1231811"/>
          </a:xfrm>
        </p:spPr>
        <p:txBody>
          <a:bodyPr lIns="0" tIns="97200" rIns="0" bIns="82800"/>
          <a:lstStyle>
            <a:lvl1pPr>
              <a:lnSpc>
                <a:spcPts val="4400"/>
              </a:lnSpc>
              <a:defRPr sz="4000"/>
            </a:lvl1pPr>
          </a:lstStyle>
          <a:p>
            <a:r>
              <a:rPr lang="sv-SE" dirty="0" smtClean="0"/>
              <a:t>Tvåradig titelrubrik</a:t>
            </a:r>
            <a:br>
              <a:rPr lang="sv-SE" dirty="0" smtClean="0"/>
            </a:br>
            <a:r>
              <a:rPr lang="sv-SE" dirty="0" smtClean="0"/>
              <a:t>– om en rad inte räcker…</a:t>
            </a:r>
            <a:endParaRPr lang="sv-SE" dirty="0"/>
          </a:p>
        </p:txBody>
      </p:sp>
      <p:sp>
        <p:nvSpPr>
          <p:cNvPr id="10" name="Underrubrik 2"/>
          <p:cNvSpPr>
            <a:spLocks noGrp="1"/>
          </p:cNvSpPr>
          <p:nvPr>
            <p:ph type="subTitle" idx="1" hasCustomPrompt="1"/>
          </p:nvPr>
        </p:nvSpPr>
        <p:spPr>
          <a:xfrm>
            <a:off x="4383598" y="29717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8535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753623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853" y="2124507"/>
            <a:ext cx="10345658" cy="1465942"/>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5705" y="3875406"/>
            <a:ext cx="8519955" cy="1747731"/>
          </a:xfrm>
        </p:spPr>
        <p:txBody>
          <a:bodyPr/>
          <a:lstStyle>
            <a:lvl1pPr marL="0" indent="0" algn="ctr">
              <a:buNone/>
              <a:defRPr>
                <a:solidFill>
                  <a:schemeClr val="tx1">
                    <a:tint val="75000"/>
                  </a:schemeClr>
                </a:solidFill>
              </a:defRPr>
            </a:lvl1pPr>
            <a:lvl2pPr marL="452491" indent="0" algn="ctr">
              <a:buNone/>
              <a:defRPr>
                <a:solidFill>
                  <a:schemeClr val="tx1">
                    <a:tint val="75000"/>
                  </a:schemeClr>
                </a:solidFill>
              </a:defRPr>
            </a:lvl2pPr>
            <a:lvl3pPr marL="904984" indent="0" algn="ctr">
              <a:buNone/>
              <a:defRPr>
                <a:solidFill>
                  <a:schemeClr val="tx1">
                    <a:tint val="75000"/>
                  </a:schemeClr>
                </a:solidFill>
              </a:defRPr>
            </a:lvl3pPr>
            <a:lvl4pPr marL="1357475" indent="0" algn="ctr">
              <a:buNone/>
              <a:defRPr>
                <a:solidFill>
                  <a:schemeClr val="tx1">
                    <a:tint val="75000"/>
                  </a:schemeClr>
                </a:solidFill>
              </a:defRPr>
            </a:lvl4pPr>
            <a:lvl5pPr marL="1809967" indent="0" algn="ctr">
              <a:buNone/>
              <a:defRPr>
                <a:solidFill>
                  <a:schemeClr val="tx1">
                    <a:tint val="75000"/>
                  </a:schemeClr>
                </a:solidFill>
              </a:defRPr>
            </a:lvl5pPr>
            <a:lvl6pPr marL="2262458" indent="0" algn="ctr">
              <a:buNone/>
              <a:defRPr>
                <a:solidFill>
                  <a:schemeClr val="tx1">
                    <a:tint val="75000"/>
                  </a:schemeClr>
                </a:solidFill>
              </a:defRPr>
            </a:lvl6pPr>
            <a:lvl7pPr marL="2714951" indent="0" algn="ctr">
              <a:buNone/>
              <a:defRPr>
                <a:solidFill>
                  <a:schemeClr val="tx1">
                    <a:tint val="75000"/>
                  </a:schemeClr>
                </a:solidFill>
              </a:defRPr>
            </a:lvl7pPr>
            <a:lvl8pPr marL="3167442" indent="0" algn="ctr">
              <a:buNone/>
              <a:defRPr>
                <a:solidFill>
                  <a:schemeClr val="tx1">
                    <a:tint val="75000"/>
                  </a:schemeClr>
                </a:solidFill>
              </a:defRPr>
            </a:lvl8pPr>
            <a:lvl9pPr marL="3619934"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90343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2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583677"/>
            <a:ext cx="7490902" cy="714380"/>
          </a:xfrm>
        </p:spPr>
        <p:txBody>
          <a:bodyPr lIns="0" tIns="97200" rIns="0" bIns="82800"/>
          <a:lstStyle>
            <a:lvl1pPr>
              <a:defRPr sz="4000"/>
            </a:lvl1pPr>
          </a:lstStyle>
          <a:p>
            <a:r>
              <a:rPr lang="sv-SE" dirty="0" smtClean="0"/>
              <a:t>Enradig titelrubrik</a:t>
            </a:r>
            <a:endParaRPr lang="sv-SE" dirty="0"/>
          </a:p>
        </p:txBody>
      </p:sp>
      <p:sp>
        <p:nvSpPr>
          <p:cNvPr id="10" name="Underrubrik 2"/>
          <p:cNvSpPr>
            <a:spLocks noGrp="1"/>
          </p:cNvSpPr>
          <p:nvPr>
            <p:ph type="subTitle" idx="1" hasCustomPrompt="1"/>
          </p:nvPr>
        </p:nvSpPr>
        <p:spPr>
          <a:xfrm>
            <a:off x="4383598" y="24002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2820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7072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621776"/>
            <a:ext cx="7490902" cy="1231811"/>
          </a:xfrm>
        </p:spPr>
        <p:txBody>
          <a:bodyPr lIns="0" tIns="97200" rIns="0" bIns="82800"/>
          <a:lstStyle>
            <a:lvl1pPr>
              <a:lnSpc>
                <a:spcPts val="4400"/>
              </a:lnSpc>
              <a:defRPr sz="4000"/>
            </a:lvl1pPr>
          </a:lstStyle>
          <a:p>
            <a:r>
              <a:rPr lang="sv-SE" dirty="0" smtClean="0"/>
              <a:t>Tvåradig titelrubrik</a:t>
            </a:r>
            <a:br>
              <a:rPr lang="sv-SE" dirty="0" smtClean="0"/>
            </a:br>
            <a:r>
              <a:rPr lang="sv-SE" dirty="0" smtClean="0"/>
              <a:t>– om en rad inte räcker…</a:t>
            </a:r>
            <a:endParaRPr lang="sv-SE" dirty="0"/>
          </a:p>
        </p:txBody>
      </p:sp>
      <p:sp>
        <p:nvSpPr>
          <p:cNvPr id="10" name="Underrubrik 2"/>
          <p:cNvSpPr>
            <a:spLocks noGrp="1"/>
          </p:cNvSpPr>
          <p:nvPr>
            <p:ph type="subTitle" idx="1" hasCustomPrompt="1"/>
          </p:nvPr>
        </p:nvSpPr>
        <p:spPr>
          <a:xfrm>
            <a:off x="4383598" y="29717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8535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118820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1 rad bl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2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583677"/>
            <a:ext cx="7490902" cy="714380"/>
          </a:xfrm>
        </p:spPr>
        <p:txBody>
          <a:bodyPr lIns="0" tIns="97200" rIns="0" bIns="82800"/>
          <a:lstStyle>
            <a:lvl1pPr>
              <a:defRPr sz="4000"/>
            </a:lvl1pPr>
          </a:lstStyle>
          <a:p>
            <a:r>
              <a:rPr lang="sv-SE" dirty="0" smtClean="0"/>
              <a:t>Enradig titelrubrik</a:t>
            </a:r>
            <a:endParaRPr lang="sv-SE" dirty="0"/>
          </a:p>
        </p:txBody>
      </p:sp>
      <p:sp>
        <p:nvSpPr>
          <p:cNvPr id="10" name="Underrubrik 2"/>
          <p:cNvSpPr>
            <a:spLocks noGrp="1"/>
          </p:cNvSpPr>
          <p:nvPr>
            <p:ph type="subTitle" idx="1" hasCustomPrompt="1"/>
          </p:nvPr>
        </p:nvSpPr>
        <p:spPr>
          <a:xfrm>
            <a:off x="4383598" y="24002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2820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169668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2 rader bl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621776"/>
            <a:ext cx="7490902" cy="1231811"/>
          </a:xfrm>
        </p:spPr>
        <p:txBody>
          <a:bodyPr lIns="0" tIns="97200" rIns="0" bIns="82800"/>
          <a:lstStyle>
            <a:lvl1pPr>
              <a:lnSpc>
                <a:spcPts val="4400"/>
              </a:lnSpc>
              <a:defRPr sz="4000"/>
            </a:lvl1pPr>
          </a:lstStyle>
          <a:p>
            <a:r>
              <a:rPr lang="sv-SE" dirty="0" smtClean="0"/>
              <a:t>Tvåradig titelrubrik</a:t>
            </a:r>
            <a:br>
              <a:rPr lang="sv-SE" dirty="0" smtClean="0"/>
            </a:br>
            <a:r>
              <a:rPr lang="sv-SE" dirty="0" smtClean="0"/>
              <a:t>– om en rad inte räcker…</a:t>
            </a:r>
            <a:endParaRPr lang="sv-SE" dirty="0"/>
          </a:p>
        </p:txBody>
      </p:sp>
      <p:sp>
        <p:nvSpPr>
          <p:cNvPr id="10" name="Underrubrik 2"/>
          <p:cNvSpPr>
            <a:spLocks noGrp="1"/>
          </p:cNvSpPr>
          <p:nvPr>
            <p:ph type="subTitle" idx="1" hasCustomPrompt="1"/>
          </p:nvPr>
        </p:nvSpPr>
        <p:spPr>
          <a:xfrm>
            <a:off x="4383598" y="29717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8535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62033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ida 1 rad beige">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2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583677"/>
            <a:ext cx="7490902" cy="714380"/>
          </a:xfrm>
        </p:spPr>
        <p:txBody>
          <a:bodyPr lIns="0" tIns="97200" rIns="0" bIns="82800"/>
          <a:lstStyle>
            <a:lvl1pPr>
              <a:defRPr sz="4000"/>
            </a:lvl1pPr>
          </a:lstStyle>
          <a:p>
            <a:r>
              <a:rPr lang="sv-SE" dirty="0" smtClean="0"/>
              <a:t>Enradig titelrubrik</a:t>
            </a:r>
            <a:endParaRPr lang="sv-SE" dirty="0"/>
          </a:p>
        </p:txBody>
      </p:sp>
      <p:sp>
        <p:nvSpPr>
          <p:cNvPr id="10" name="Underrubrik 2"/>
          <p:cNvSpPr>
            <a:spLocks noGrp="1"/>
          </p:cNvSpPr>
          <p:nvPr>
            <p:ph type="subTitle" idx="1" hasCustomPrompt="1"/>
          </p:nvPr>
        </p:nvSpPr>
        <p:spPr>
          <a:xfrm>
            <a:off x="4383598" y="24002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2820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149085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ida 2 rader beige">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621776"/>
            <a:ext cx="7490902" cy="1231811"/>
          </a:xfrm>
        </p:spPr>
        <p:txBody>
          <a:bodyPr lIns="0" tIns="97200" rIns="0" bIns="82800"/>
          <a:lstStyle>
            <a:lvl1pPr>
              <a:lnSpc>
                <a:spcPts val="4400"/>
              </a:lnSpc>
              <a:defRPr sz="4000"/>
            </a:lvl1pPr>
          </a:lstStyle>
          <a:p>
            <a:r>
              <a:rPr lang="sv-SE" dirty="0" smtClean="0"/>
              <a:t>Tvåradig titelrubrik</a:t>
            </a:r>
            <a:br>
              <a:rPr lang="sv-SE" dirty="0" smtClean="0"/>
            </a:br>
            <a:r>
              <a:rPr lang="sv-SE" dirty="0" smtClean="0"/>
              <a:t>– om en rad inte räcker…</a:t>
            </a:r>
            <a:endParaRPr lang="sv-SE" dirty="0"/>
          </a:p>
        </p:txBody>
      </p:sp>
      <p:sp>
        <p:nvSpPr>
          <p:cNvPr id="10" name="Underrubrik 2"/>
          <p:cNvSpPr>
            <a:spLocks noGrp="1"/>
          </p:cNvSpPr>
          <p:nvPr>
            <p:ph type="subTitle" idx="1" hasCustomPrompt="1"/>
          </p:nvPr>
        </p:nvSpPr>
        <p:spPr>
          <a:xfrm>
            <a:off x="4383598" y="29717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8535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79240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ida 1 rad grå">
    <p:spTree>
      <p:nvGrpSpPr>
        <p:cNvPr id="1" name=""/>
        <p:cNvGrpSpPr/>
        <p:nvPr/>
      </p:nvGrpSpPr>
      <p:grpSpPr>
        <a:xfrm>
          <a:off x="0" y="0"/>
          <a:ext cx="0" cy="0"/>
          <a:chOff x="0" y="0"/>
          <a:chExt cx="0" cy="0"/>
        </a:xfrm>
      </p:grpSpPr>
      <p:pic>
        <p:nvPicPr>
          <p:cNvPr id="25" name="Bildobjekt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975" y="180000"/>
            <a:ext cx="11807952" cy="6480048"/>
          </a:xfrm>
          <a:prstGeom prst="rect">
            <a:avLst/>
          </a:prstGeom>
        </p:spPr>
      </p:pic>
      <p:sp>
        <p:nvSpPr>
          <p:cNvPr id="6" name="Rektangel 5"/>
          <p:cNvSpPr/>
          <p:nvPr userDrawn="1"/>
        </p:nvSpPr>
        <p:spPr bwMode="auto">
          <a:xfrm>
            <a:off x="4109337" y="1467998"/>
            <a:ext cx="8062026" cy="12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9" name="Rubrik 1"/>
          <p:cNvSpPr>
            <a:spLocks noGrp="1"/>
          </p:cNvSpPr>
          <p:nvPr>
            <p:ph type="ctrTitle" hasCustomPrompt="1"/>
          </p:nvPr>
        </p:nvSpPr>
        <p:spPr>
          <a:xfrm>
            <a:off x="4383598" y="1583677"/>
            <a:ext cx="7490902" cy="714380"/>
          </a:xfrm>
        </p:spPr>
        <p:txBody>
          <a:bodyPr lIns="0" tIns="97200" rIns="0" bIns="82800"/>
          <a:lstStyle>
            <a:lvl1pPr>
              <a:defRPr sz="4000"/>
            </a:lvl1pPr>
          </a:lstStyle>
          <a:p>
            <a:r>
              <a:rPr lang="sv-SE" dirty="0" smtClean="0"/>
              <a:t>Enradig titelrubrik</a:t>
            </a:r>
            <a:endParaRPr lang="sv-SE" dirty="0"/>
          </a:p>
        </p:txBody>
      </p:sp>
      <p:sp>
        <p:nvSpPr>
          <p:cNvPr id="10" name="Underrubrik 2"/>
          <p:cNvSpPr>
            <a:spLocks noGrp="1"/>
          </p:cNvSpPr>
          <p:nvPr>
            <p:ph type="subTitle" idx="1" hasCustomPrompt="1"/>
          </p:nvPr>
        </p:nvSpPr>
        <p:spPr>
          <a:xfrm>
            <a:off x="4383598" y="2400299"/>
            <a:ext cx="7490902" cy="212213"/>
          </a:xfrm>
        </p:spPr>
        <p:txBody>
          <a:bodyPr lIns="0" tIns="0" rIns="0" bIns="0" anchor="t" anchorCtr="0"/>
          <a:lstStyle>
            <a:lvl1pPr marL="0" indent="0" algn="l">
              <a:buNone/>
              <a:defRPr sz="1200" b="1" kern="1200" cap="all" spc="1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11" name="Rak 10"/>
          <p:cNvCxnSpPr/>
          <p:nvPr userDrawn="1"/>
        </p:nvCxnSpPr>
        <p:spPr bwMode="auto">
          <a:xfrm>
            <a:off x="4380178" y="2282088"/>
            <a:ext cx="760544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2" name="Bildobjekt 11" descr="Lunds_universitet RGB 150.png"/>
          <p:cNvPicPr>
            <a:picLocks noChangeAspect="1"/>
          </p:cNvPicPr>
          <p:nvPr userDrawn="1"/>
        </p:nvPicPr>
        <p:blipFill>
          <a:blip r:embed="rId3"/>
          <a:stretch>
            <a:fillRect/>
          </a:stretch>
        </p:blipFill>
        <p:spPr>
          <a:xfrm>
            <a:off x="448700" y="359907"/>
            <a:ext cx="769864" cy="945018"/>
          </a:xfrm>
          <a:prstGeom prst="rect">
            <a:avLst/>
          </a:prstGeom>
        </p:spPr>
      </p:pic>
      <p:pic>
        <p:nvPicPr>
          <p:cNvPr id="13" name="Bildobjekt 12" descr="Lunds sigill RGB 150.png"/>
          <p:cNvPicPr>
            <a:picLocks noChangeAspect="1"/>
          </p:cNvPicPr>
          <p:nvPr userDrawn="1"/>
        </p:nvPicPr>
        <p:blipFill>
          <a:blip r:embed="rId4"/>
          <a:srcRect r="17691" b="21541"/>
          <a:stretch>
            <a:fillRect/>
          </a:stretch>
        </p:blipFill>
        <p:spPr>
          <a:xfrm>
            <a:off x="9253855" y="4042124"/>
            <a:ext cx="2917508" cy="2796826"/>
          </a:xfrm>
          <a:prstGeom prst="rect">
            <a:avLst/>
          </a:prstGeom>
          <a:noFill/>
          <a:ln>
            <a:noFill/>
          </a:ln>
        </p:spPr>
      </p:pic>
    </p:spTree>
    <p:extLst>
      <p:ext uri="{BB962C8B-B14F-4D97-AF65-F5344CB8AC3E}">
        <p14:creationId xmlns:p14="http://schemas.microsoft.com/office/powerpoint/2010/main" val="4443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000" y="-72000"/>
            <a:ext cx="12310364" cy="6983998"/>
          </a:xfrm>
          <a:prstGeom prst="rect">
            <a:avLst/>
          </a:prstGeom>
        </p:spPr>
      </p:pic>
      <p:sp>
        <p:nvSpPr>
          <p:cNvPr id="5" name="Rectangle 2"/>
          <p:cNvSpPr>
            <a:spLocks noGrp="1" noChangeArrowheads="1"/>
          </p:cNvSpPr>
          <p:nvPr>
            <p:ph type="title"/>
          </p:nvPr>
        </p:nvSpPr>
        <p:spPr bwMode="auto">
          <a:xfrm>
            <a:off x="806450" y="256555"/>
            <a:ext cx="10458450"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6" name="Rectangle 3"/>
          <p:cNvSpPr>
            <a:spLocks noGrp="1" noChangeArrowheads="1"/>
          </p:cNvSpPr>
          <p:nvPr>
            <p:ph type="body" idx="1"/>
          </p:nvPr>
        </p:nvSpPr>
        <p:spPr bwMode="auto">
          <a:xfrm>
            <a:off x="806450" y="1843907"/>
            <a:ext cx="10458450"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8" name="Rak 7"/>
          <p:cNvCxnSpPr/>
          <p:nvPr/>
        </p:nvCxnSpPr>
        <p:spPr bwMode="auto">
          <a:xfrm>
            <a:off x="898525" y="1499383"/>
            <a:ext cx="10366375" cy="0"/>
          </a:xfrm>
          <a:prstGeom prst="line">
            <a:avLst/>
          </a:prstGeom>
          <a:solidFill>
            <a:schemeClr val="accent1"/>
          </a:solidFill>
          <a:ln w="9525" cap="flat" cmpd="sng" algn="ctr">
            <a:solidFill>
              <a:srgbClr val="9C6114"/>
            </a:solidFill>
            <a:prstDash val="solid"/>
            <a:round/>
            <a:headEnd type="none" w="med" len="med"/>
            <a:tailEnd type="none" w="med" len="med"/>
          </a:ln>
          <a:effectLst/>
        </p:spPr>
      </p:cxnSp>
      <p:pic>
        <p:nvPicPr>
          <p:cNvPr id="10" name="Bildobjekt 9" descr="Lunds_universitet RGB 150.png"/>
          <p:cNvPicPr>
            <a:picLocks noChangeAspect="1"/>
          </p:cNvPicPr>
          <p:nvPr/>
        </p:nvPicPr>
        <p:blipFill>
          <a:blip r:embed="rId23"/>
          <a:stretch>
            <a:fillRect/>
          </a:stretch>
        </p:blipFill>
        <p:spPr>
          <a:xfrm>
            <a:off x="10938900" y="5541507"/>
            <a:ext cx="769864" cy="945018"/>
          </a:xfrm>
          <a:prstGeom prst="rect">
            <a:avLst/>
          </a:prstGeom>
        </p:spPr>
      </p:pic>
    </p:spTree>
    <p:extLst>
      <p:ext uri="{BB962C8B-B14F-4D97-AF65-F5344CB8AC3E}">
        <p14:creationId xmlns:p14="http://schemas.microsoft.com/office/powerpoint/2010/main" val="304970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62" r:id="rId6"/>
    <p:sldLayoutId id="2147483663" r:id="rId7"/>
    <p:sldLayoutId id="2147483664" r:id="rId8"/>
    <p:sldLayoutId id="2147483665" r:id="rId9"/>
    <p:sldLayoutId id="2147483666" r:id="rId10"/>
    <p:sldLayoutId id="2147483653" r:id="rId11"/>
    <p:sldLayoutId id="2147483654" r:id="rId12"/>
    <p:sldLayoutId id="2147483656" r:id="rId13"/>
    <p:sldLayoutId id="2147483655" r:id="rId14"/>
    <p:sldLayoutId id="2147483660" r:id="rId15"/>
    <p:sldLayoutId id="2147483657" r:id="rId16"/>
    <p:sldLayoutId id="2147483658" r:id="rId17"/>
    <p:sldLayoutId id="2147483659" r:id="rId18"/>
    <p:sldLayoutId id="2147483667" r:id="rId19"/>
    <p:sldLayoutId id="2147483668" r:id="rId20"/>
  </p:sldLayoutIdLst>
  <p:txStyles>
    <p:titleStyle>
      <a:lvl1pPr algn="l" defTabSz="457200" rtl="0" eaLnBrk="1" latinLnBrk="0" hangingPunct="1">
        <a:spcBef>
          <a:spcPct val="0"/>
        </a:spcBef>
        <a:buNone/>
        <a:defRPr sz="4000" kern="1200">
          <a:solidFill>
            <a:schemeClr val="tx1"/>
          </a:solidFill>
          <a:latin typeface="Times New Roman"/>
          <a:ea typeface="+mj-ea"/>
          <a:cs typeface="+mj-cs"/>
        </a:defRPr>
      </a:lvl1pPr>
    </p:titleStyle>
    <p:bodyStyle>
      <a:lvl1pPr marL="230400" indent="-230400" algn="l" defTabSz="457200" rtl="0" eaLnBrk="1" latinLnBrk="0" hangingPunct="1">
        <a:spcBef>
          <a:spcPct val="20000"/>
        </a:spcBef>
        <a:buClr>
          <a:schemeClr val="tx2"/>
        </a:buClr>
        <a:buFont typeface="Arial"/>
        <a:buChar char="•"/>
        <a:defRPr sz="2200" kern="1200">
          <a:solidFill>
            <a:schemeClr val="tx2"/>
          </a:solidFill>
          <a:latin typeface="Arial"/>
          <a:ea typeface="+mn-ea"/>
          <a:cs typeface="+mn-cs"/>
        </a:defRPr>
      </a:lvl1pPr>
      <a:lvl2pPr marL="742950" indent="-285750" algn="l" defTabSz="457200" rtl="0" eaLnBrk="1" latinLnBrk="0" hangingPunct="1">
        <a:spcBef>
          <a:spcPct val="20000"/>
        </a:spcBef>
        <a:buClr>
          <a:srgbClr val="9C6114"/>
        </a:buClr>
        <a:buFont typeface="Arial"/>
        <a:buChar char="–"/>
        <a:defRPr sz="2200" kern="1200">
          <a:solidFill>
            <a:schemeClr val="tx2"/>
          </a:solidFill>
          <a:latin typeface="Arial"/>
          <a:ea typeface="+mn-ea"/>
          <a:cs typeface="+mn-cs"/>
        </a:defRPr>
      </a:lvl2pPr>
      <a:lvl3pPr marL="1143000" indent="-228600" algn="l" defTabSz="457200" rtl="0" eaLnBrk="1" latinLnBrk="0" hangingPunct="1">
        <a:spcBef>
          <a:spcPct val="20000"/>
        </a:spcBef>
        <a:buClr>
          <a:srgbClr val="9C6114"/>
        </a:buClr>
        <a:buFont typeface="Lucida Grande"/>
        <a:buChar char="»"/>
        <a:defRPr sz="2000" kern="1200">
          <a:solidFill>
            <a:schemeClr val="tx2"/>
          </a:solidFill>
          <a:latin typeface="Arial"/>
          <a:ea typeface="+mn-ea"/>
          <a:cs typeface="+mn-cs"/>
        </a:defRPr>
      </a:lvl3pPr>
      <a:lvl4pPr marL="1600200" indent="-228600" algn="l" defTabSz="457200" rtl="0" eaLnBrk="1" latinLnBrk="0" hangingPunct="1">
        <a:spcBef>
          <a:spcPct val="20000"/>
        </a:spcBef>
        <a:buClr>
          <a:srgbClr val="9C6114"/>
        </a:buClr>
        <a:buFont typeface="Arial"/>
        <a:buChar char="–"/>
        <a:defRPr sz="2000" kern="1200">
          <a:solidFill>
            <a:schemeClr val="tx2"/>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a:t>Forskningsbaserad </a:t>
            </a:r>
            <a:r>
              <a:rPr lang="sv-SE" sz="3400" dirty="0" smtClean="0"/>
              <a:t>tillgänglighetsplanering i befintligt bostadsbestånd</a:t>
            </a:r>
            <a:endParaRPr lang="sv-SE" sz="3400" dirty="0"/>
          </a:p>
        </p:txBody>
      </p:sp>
      <p:sp>
        <p:nvSpPr>
          <p:cNvPr id="3" name="Underrubrik 2"/>
          <p:cNvSpPr>
            <a:spLocks noGrp="1"/>
          </p:cNvSpPr>
          <p:nvPr>
            <p:ph type="subTitle" idx="1"/>
          </p:nvPr>
        </p:nvSpPr>
        <p:spPr/>
        <p:txBody>
          <a:bodyPr/>
          <a:lstStyle/>
          <a:p>
            <a:r>
              <a:rPr lang="sv-SE" dirty="0"/>
              <a:t>Oskar </a:t>
            </a:r>
            <a:r>
              <a:rPr lang="sv-SE" dirty="0" err="1"/>
              <a:t>jonsson</a:t>
            </a:r>
            <a:r>
              <a:rPr lang="sv-SE" dirty="0"/>
              <a:t>, </a:t>
            </a:r>
            <a:r>
              <a:rPr lang="sv-SE" dirty="0" smtClean="0"/>
              <a:t>fil. Dr. i Industridesign, </a:t>
            </a:r>
            <a:r>
              <a:rPr lang="sv-SE" dirty="0"/>
              <a:t>CASE, Lunds universitet</a:t>
            </a:r>
          </a:p>
          <a:p>
            <a:endParaRPr lang="sv-SE" dirty="0"/>
          </a:p>
        </p:txBody>
      </p:sp>
    </p:spTree>
    <p:extLst>
      <p:ext uri="{BB962C8B-B14F-4D97-AF65-F5344CB8AC3E}">
        <p14:creationId xmlns:p14="http://schemas.microsoft.com/office/powerpoint/2010/main" val="852680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Detaljerad och tillförlitlig information om bostäder med god tillgänglighet</a:t>
            </a:r>
            <a:endParaRPr lang="sv-S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7845" y="1849583"/>
            <a:ext cx="5157056" cy="3223160"/>
          </a:xfrm>
        </p:spPr>
      </p:pic>
      <p:sp>
        <p:nvSpPr>
          <p:cNvPr id="3" name="TextBox 2"/>
          <p:cNvSpPr txBox="1"/>
          <p:nvPr/>
        </p:nvSpPr>
        <p:spPr>
          <a:xfrm>
            <a:off x="806450" y="1849583"/>
            <a:ext cx="4893014" cy="2954655"/>
          </a:xfrm>
          <a:prstGeom prst="rect">
            <a:avLst/>
          </a:prstGeom>
          <a:noFill/>
        </p:spPr>
        <p:txBody>
          <a:bodyPr wrap="square" rtlCol="0">
            <a:spAutoFit/>
          </a:bodyPr>
          <a:lstStyle/>
          <a:p>
            <a:pPr marL="342900" indent="-342900">
              <a:buFont typeface="Arial" panose="020B0604020202020204" pitchFamily="34" charset="0"/>
              <a:buChar char="•"/>
            </a:pPr>
            <a:r>
              <a:rPr lang="sv-SE" sz="2800" dirty="0">
                <a:solidFill>
                  <a:schemeClr val="tx2"/>
                </a:solidFill>
                <a:latin typeface="Arial" panose="020B0604020202020204" pitchFamily="34" charset="0"/>
                <a:cs typeface="Arial" panose="020B0604020202020204" pitchFamily="34" charset="0"/>
              </a:rPr>
              <a:t>Informationsspridning </a:t>
            </a:r>
            <a:r>
              <a:rPr lang="sv-SE" sz="2800" dirty="0" smtClean="0">
                <a:solidFill>
                  <a:schemeClr val="tx2"/>
                </a:solidFill>
                <a:latin typeface="Arial" panose="020B0604020202020204" pitchFamily="34" charset="0"/>
                <a:cs typeface="Arial" panose="020B0604020202020204" pitchFamily="34" charset="0"/>
              </a:rPr>
              <a:t>om </a:t>
            </a:r>
            <a:r>
              <a:rPr lang="sv-SE" sz="2800" dirty="0">
                <a:solidFill>
                  <a:schemeClr val="tx2"/>
                </a:solidFill>
                <a:latin typeface="Arial" panose="020B0604020202020204" pitchFamily="34" charset="0"/>
                <a:cs typeface="Arial" panose="020B0604020202020204" pitchFamily="34" charset="0"/>
              </a:rPr>
              <a:t>utbud av bostäder med </a:t>
            </a:r>
            <a:r>
              <a:rPr lang="sv-SE" sz="2800" dirty="0" smtClean="0">
                <a:solidFill>
                  <a:schemeClr val="tx2"/>
                </a:solidFill>
                <a:latin typeface="Arial" panose="020B0604020202020204" pitchFamily="34" charset="0"/>
                <a:cs typeface="Arial" panose="020B0604020202020204" pitchFamily="34" charset="0"/>
              </a:rPr>
              <a:t>matchande </a:t>
            </a:r>
            <a:r>
              <a:rPr lang="sv-SE" sz="2800" dirty="0" smtClean="0">
                <a:solidFill>
                  <a:schemeClr val="tx2"/>
                </a:solidFill>
                <a:latin typeface="Arial" panose="020B0604020202020204" pitchFamily="34" charset="0"/>
                <a:cs typeface="Arial" panose="020B0604020202020204" pitchFamily="34" charset="0"/>
              </a:rPr>
              <a:t>tillgänglighet</a:t>
            </a:r>
          </a:p>
          <a:p>
            <a:pPr marL="342900" indent="-342900">
              <a:buFont typeface="Arial" panose="020B0604020202020204" pitchFamily="34" charset="0"/>
              <a:buChar char="•"/>
            </a:pPr>
            <a:r>
              <a:rPr lang="sv-SE" sz="2800" smtClean="0">
                <a:solidFill>
                  <a:schemeClr val="tx2"/>
                </a:solidFill>
                <a:latin typeface="Arial" panose="020B0604020202020204" pitchFamily="34" charset="0"/>
                <a:cs typeface="Arial" panose="020B0604020202020204" pitchFamily="34" charset="0"/>
              </a:rPr>
              <a:t>Tillgänglighetsdeklaration</a:t>
            </a:r>
            <a:endParaRPr lang="sv-SE" sz="28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800" dirty="0" smtClean="0">
                <a:solidFill>
                  <a:schemeClr val="tx2"/>
                </a:solidFill>
                <a:latin typeface="Arial" panose="020B0604020202020204" pitchFamily="34" charset="0"/>
                <a:cs typeface="Arial" panose="020B0604020202020204" pitchFamily="34" charset="0"/>
              </a:rPr>
              <a:t>Anvisning </a:t>
            </a:r>
            <a:r>
              <a:rPr lang="sv-SE" sz="2800" dirty="0">
                <a:solidFill>
                  <a:schemeClr val="tx2"/>
                </a:solidFill>
                <a:latin typeface="Arial" panose="020B0604020202020204" pitchFamily="34" charset="0"/>
                <a:cs typeface="Arial" panose="020B0604020202020204" pitchFamily="34" charset="0"/>
              </a:rPr>
              <a:t>av </a:t>
            </a:r>
            <a:r>
              <a:rPr lang="sv-SE" sz="2800" dirty="0" smtClean="0">
                <a:solidFill>
                  <a:schemeClr val="tx2"/>
                </a:solidFill>
                <a:latin typeface="Arial" panose="020B0604020202020204" pitchFamily="34" charset="0"/>
                <a:cs typeface="Arial" panose="020B0604020202020204" pitchFamily="34" charset="0"/>
              </a:rPr>
              <a:t>särskilt anpassade bostäder</a:t>
            </a:r>
          </a:p>
          <a:p>
            <a:endParaRPr lang="en-GB" dirty="0"/>
          </a:p>
        </p:txBody>
      </p:sp>
    </p:spTree>
    <p:extLst>
      <p:ext uri="{BB962C8B-B14F-4D97-AF65-F5344CB8AC3E}">
        <p14:creationId xmlns:p14="http://schemas.microsoft.com/office/powerpoint/2010/main" val="3642696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Beslutsstödsystemet kan bidra till:</a:t>
            </a:r>
            <a:endParaRPr lang="sv-SE" dirty="0"/>
          </a:p>
        </p:txBody>
      </p:sp>
      <p:sp>
        <p:nvSpPr>
          <p:cNvPr id="3" name="Content Placeholder 2"/>
          <p:cNvSpPr>
            <a:spLocks noGrp="1"/>
          </p:cNvSpPr>
          <p:nvPr>
            <p:ph idx="1"/>
          </p:nvPr>
        </p:nvSpPr>
        <p:spPr>
          <a:xfrm>
            <a:off x="806450" y="1843907"/>
            <a:ext cx="10458450" cy="3563159"/>
          </a:xfrm>
        </p:spPr>
        <p:txBody>
          <a:bodyPr/>
          <a:lstStyle/>
          <a:p>
            <a:r>
              <a:rPr lang="sv-SE" sz="2800" dirty="0" smtClean="0"/>
              <a:t>Effektiva </a:t>
            </a:r>
            <a:r>
              <a:rPr lang="sv-SE" sz="2800" dirty="0"/>
              <a:t>strategier för tillgänglighetsskapande </a:t>
            </a:r>
            <a:r>
              <a:rPr lang="sv-SE" sz="2800" dirty="0" smtClean="0"/>
              <a:t>åtgärder</a:t>
            </a:r>
          </a:p>
          <a:p>
            <a:r>
              <a:rPr lang="sv-SE" sz="2800" dirty="0" smtClean="0"/>
              <a:t>Samverkan mellan aktörer inom omsorgs- och bostadssektorn</a:t>
            </a:r>
            <a:endParaRPr lang="sv-SE" sz="2800" dirty="0"/>
          </a:p>
          <a:p>
            <a:r>
              <a:rPr lang="sv-SE" sz="2800" dirty="0" smtClean="0"/>
              <a:t>Att </a:t>
            </a:r>
            <a:r>
              <a:rPr lang="sv-SE" sz="2800" dirty="0"/>
              <a:t>h</a:t>
            </a:r>
            <a:r>
              <a:rPr lang="sv-SE" sz="2800" dirty="0" smtClean="0"/>
              <a:t>ålla </a:t>
            </a:r>
            <a:r>
              <a:rPr lang="sv-SE" sz="2800" dirty="0" smtClean="0"/>
              <a:t>nere omsorgsbehovet</a:t>
            </a:r>
          </a:p>
          <a:p>
            <a:r>
              <a:rPr lang="sv-SE" sz="2800" dirty="0" smtClean="0"/>
              <a:t>Minskat behov </a:t>
            </a:r>
            <a:r>
              <a:rPr lang="sv-SE" sz="2800" dirty="0" smtClean="0"/>
              <a:t>av kostsamma åtgärder i efterhand</a:t>
            </a:r>
          </a:p>
          <a:p>
            <a:r>
              <a:rPr lang="sv-SE" sz="2800" dirty="0" smtClean="0"/>
              <a:t>Att skapa </a:t>
            </a:r>
            <a:r>
              <a:rPr lang="sv-SE" sz="2800" dirty="0" smtClean="0"/>
              <a:t>positiva flyttkedjor</a:t>
            </a:r>
          </a:p>
          <a:p>
            <a:r>
              <a:rPr lang="sv-SE" sz="2800" dirty="0" smtClean="0"/>
              <a:t>Att skapa </a:t>
            </a:r>
            <a:r>
              <a:rPr lang="sv-SE" sz="2800" dirty="0" smtClean="0"/>
              <a:t>hälsofrämjande miljöer för alla</a:t>
            </a:r>
            <a:endParaRPr lang="sv-SE" sz="2800" dirty="0"/>
          </a:p>
          <a:p>
            <a:endParaRPr lang="sv-SE" sz="2800" dirty="0" smtClean="0">
              <a:solidFill>
                <a:srgbClr val="FF0000"/>
              </a:solidFill>
            </a:endParaRPr>
          </a:p>
          <a:p>
            <a:endParaRPr lang="en-GB" dirty="0" smtClean="0"/>
          </a:p>
          <a:p>
            <a:endParaRPr lang="en-GB" dirty="0" smtClean="0"/>
          </a:p>
          <a:p>
            <a:endParaRPr lang="en-GB" dirty="0"/>
          </a:p>
        </p:txBody>
      </p:sp>
    </p:spTree>
    <p:extLst>
      <p:ext uri="{BB962C8B-B14F-4D97-AF65-F5344CB8AC3E}">
        <p14:creationId xmlns:p14="http://schemas.microsoft.com/office/powerpoint/2010/main" val="3978645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5200" b="1" dirty="0">
                <a:latin typeface="Segoe Script" panose="020B0504020000000003" pitchFamily="34" charset="0"/>
              </a:rPr>
              <a:t>Tack för uppmärksamheten</a:t>
            </a:r>
            <a:r>
              <a:rPr lang="sv-SE" sz="5200" b="1" dirty="0" smtClean="0"/>
              <a:t>!</a:t>
            </a:r>
            <a:endParaRPr lang="en-US" sz="5200" b="1" dirty="0"/>
          </a:p>
        </p:txBody>
      </p:sp>
      <p:sp>
        <p:nvSpPr>
          <p:cNvPr id="5" name="Content Placeholder 4"/>
          <p:cNvSpPr>
            <a:spLocks noGrp="1"/>
          </p:cNvSpPr>
          <p:nvPr>
            <p:ph idx="1"/>
          </p:nvPr>
        </p:nvSpPr>
        <p:spPr/>
        <p:txBody>
          <a:bodyPr/>
          <a:lstStyle/>
          <a:p>
            <a:pPr marL="0" indent="0" algn="ctr">
              <a:buNone/>
            </a:pPr>
            <a:endParaRPr lang="sv-SE" sz="2000" dirty="0"/>
          </a:p>
          <a:p>
            <a:pPr marL="0" indent="0" algn="ctr">
              <a:buNone/>
            </a:pPr>
            <a:endParaRPr lang="sv-SE" sz="2000" dirty="0"/>
          </a:p>
          <a:p>
            <a:pPr marL="0" indent="0" algn="ctr">
              <a:buNone/>
            </a:pPr>
            <a:endParaRPr lang="sv-SE" sz="2000" dirty="0"/>
          </a:p>
          <a:p>
            <a:pPr marL="0" indent="0" algn="ctr">
              <a:buNone/>
            </a:pPr>
            <a:endParaRPr lang="sv-SE" sz="2000" dirty="0"/>
          </a:p>
          <a:p>
            <a:pPr marL="0" indent="0" algn="ctr">
              <a:buNone/>
            </a:pPr>
            <a:endParaRPr lang="sv-SE" sz="2800" dirty="0" smtClean="0"/>
          </a:p>
          <a:p>
            <a:pPr marL="0" indent="0" algn="ctr">
              <a:buNone/>
            </a:pPr>
            <a:endParaRPr lang="sv-SE" sz="2800" dirty="0" smtClean="0"/>
          </a:p>
          <a:p>
            <a:pPr marL="0" indent="0" algn="ctr">
              <a:buNone/>
            </a:pPr>
            <a:r>
              <a:rPr lang="sv-SE" sz="2800" dirty="0" smtClean="0"/>
              <a:t>oskar.jonsson@med.lu.se</a:t>
            </a:r>
          </a:p>
          <a:p>
            <a:pPr marL="0" indent="0" algn="ctr">
              <a:buNone/>
            </a:pPr>
            <a:endParaRPr lang="sv-SE" sz="1700" dirty="0"/>
          </a:p>
        </p:txBody>
      </p:sp>
      <p:pic>
        <p:nvPicPr>
          <p:cNvPr id="1026" name="Picture 2" descr="C:\Users\desi-ojo\Documents\CASE\Presentationer\case_bilden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47" y="2437338"/>
            <a:ext cx="4108056" cy="119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0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Tillgänglighet är ett komplext begrepp</a:t>
            </a:r>
            <a:endParaRPr lang="sv-SE" dirty="0"/>
          </a:p>
        </p:txBody>
      </p:sp>
      <p:sp>
        <p:nvSpPr>
          <p:cNvPr id="3" name="Content Placeholder 2"/>
          <p:cNvSpPr>
            <a:spLocks noGrp="1"/>
          </p:cNvSpPr>
          <p:nvPr>
            <p:ph idx="1"/>
          </p:nvPr>
        </p:nvSpPr>
        <p:spPr>
          <a:xfrm>
            <a:off x="806450" y="1843907"/>
            <a:ext cx="6074641" cy="3563159"/>
          </a:xfrm>
        </p:spPr>
        <p:txBody>
          <a:bodyPr/>
          <a:lstStyle/>
          <a:p>
            <a:r>
              <a:rPr lang="sv-SE" sz="2800" dirty="0" smtClean="0"/>
              <a:t>Relationen mellan </a:t>
            </a:r>
            <a:r>
              <a:rPr lang="sv-SE" sz="2800" b="1" dirty="0"/>
              <a:t>en individs </a:t>
            </a:r>
            <a:r>
              <a:rPr lang="sv-SE" sz="2800" b="1" dirty="0" smtClean="0"/>
              <a:t>funktionella förmåga </a:t>
            </a:r>
            <a:r>
              <a:rPr lang="sv-SE" sz="2800" dirty="0"/>
              <a:t>och </a:t>
            </a:r>
            <a:r>
              <a:rPr lang="sv-SE" sz="2800" b="1" dirty="0" smtClean="0"/>
              <a:t>miljöhinder</a:t>
            </a:r>
          </a:p>
          <a:p>
            <a:r>
              <a:rPr lang="sv-SE" sz="2800" dirty="0" smtClean="0"/>
              <a:t>Det går inte att uttala </a:t>
            </a:r>
            <a:r>
              <a:rPr lang="sv-SE" sz="2800" dirty="0"/>
              <a:t>sig i generella termer kring om en boendemiljö är tillgänglig </a:t>
            </a:r>
            <a:r>
              <a:rPr lang="sv-SE" sz="2800" dirty="0" smtClean="0"/>
              <a:t>eller inte…</a:t>
            </a:r>
          </a:p>
          <a:p>
            <a:r>
              <a:rPr lang="sv-SE" sz="2800" dirty="0" smtClean="0"/>
              <a:t>… </a:t>
            </a:r>
            <a:r>
              <a:rPr lang="sv-SE" sz="2800" dirty="0"/>
              <a:t>utan man måste också fråga sig för vem den är </a:t>
            </a:r>
            <a:r>
              <a:rPr lang="sv-SE" sz="2800" dirty="0" smtClean="0"/>
              <a:t>tillgänglig</a:t>
            </a:r>
            <a:endParaRPr lang="en-GB" sz="2800" dirty="0"/>
          </a:p>
        </p:txBody>
      </p:sp>
      <p:pic>
        <p:nvPicPr>
          <p:cNvPr id="4" name="Picture 3"/>
          <p:cNvPicPr>
            <a:picLocks noChangeAspect="1"/>
          </p:cNvPicPr>
          <p:nvPr/>
        </p:nvPicPr>
        <p:blipFill>
          <a:blip r:embed="rId2"/>
          <a:stretch>
            <a:fillRect/>
          </a:stretch>
        </p:blipFill>
        <p:spPr>
          <a:xfrm>
            <a:off x="7436852" y="1843907"/>
            <a:ext cx="4240501" cy="3563159"/>
          </a:xfrm>
          <a:prstGeom prst="rect">
            <a:avLst/>
          </a:prstGeom>
        </p:spPr>
      </p:pic>
    </p:spTree>
    <p:extLst>
      <p:ext uri="{BB962C8B-B14F-4D97-AF65-F5344CB8AC3E}">
        <p14:creationId xmlns:p14="http://schemas.microsoft.com/office/powerpoint/2010/main" val="59201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Bakgrund</a:t>
            </a:r>
            <a:r>
              <a:rPr lang="sv-SE" dirty="0"/>
              <a:t>: </a:t>
            </a:r>
            <a:r>
              <a:rPr lang="sv-SE" dirty="0" smtClean="0"/>
              <a:t/>
            </a:r>
            <a:br>
              <a:rPr lang="sv-SE" dirty="0" smtClean="0"/>
            </a:br>
            <a:r>
              <a:rPr lang="sv-SE" dirty="0" smtClean="0"/>
              <a:t>Betänkande </a:t>
            </a:r>
            <a:r>
              <a:rPr lang="sv-SE" dirty="0"/>
              <a:t>av Utredningen om bostäder för äldre</a:t>
            </a:r>
          </a:p>
        </p:txBody>
      </p:sp>
      <p:sp>
        <p:nvSpPr>
          <p:cNvPr id="3" name="Content Placeholder 2"/>
          <p:cNvSpPr>
            <a:spLocks noGrp="1"/>
          </p:cNvSpPr>
          <p:nvPr>
            <p:ph idx="1"/>
          </p:nvPr>
        </p:nvSpPr>
        <p:spPr>
          <a:xfrm>
            <a:off x="806450" y="1843907"/>
            <a:ext cx="5575877" cy="3563159"/>
          </a:xfrm>
        </p:spPr>
        <p:txBody>
          <a:bodyPr/>
          <a:lstStyle/>
          <a:p>
            <a:r>
              <a:rPr lang="sv-SE" sz="2800" dirty="0"/>
              <a:t>F</a:t>
            </a:r>
            <a:r>
              <a:rPr lang="sv-SE" sz="2800" dirty="0" smtClean="0"/>
              <a:t>orskning om utformning av bostäder ur ett tillgänglighetsperspektiv</a:t>
            </a:r>
          </a:p>
          <a:p>
            <a:r>
              <a:rPr lang="sv-SE" sz="2800" dirty="0"/>
              <a:t>T</a:t>
            </a:r>
            <a:r>
              <a:rPr lang="sv-SE" sz="2800" dirty="0" smtClean="0"/>
              <a:t>illgänglighetsinventeringar</a:t>
            </a:r>
          </a:p>
          <a:p>
            <a:r>
              <a:rPr lang="sv-SE" sz="2800" dirty="0" smtClean="0"/>
              <a:t>Aktuell och lättillgänglig information om utbud av bostäder med god tillgänglighet</a:t>
            </a:r>
          </a:p>
          <a:p>
            <a:r>
              <a:rPr lang="sv-SE" sz="2800" dirty="0" smtClean="0"/>
              <a:t>Nationellt system för tillgänglighetsmärkning</a:t>
            </a:r>
          </a:p>
          <a:p>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580" y="1843907"/>
            <a:ext cx="4084320" cy="1203960"/>
          </a:xfrm>
          <a:prstGeom prst="rect">
            <a:avLst/>
          </a:prstGeom>
          <a:ln>
            <a:solidFill>
              <a:schemeClr val="tx2"/>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69" y="3134953"/>
            <a:ext cx="3028541" cy="2459863"/>
          </a:xfrm>
          <a:prstGeom prst="rect">
            <a:avLst/>
          </a:prstGeom>
        </p:spPr>
      </p:pic>
    </p:spTree>
    <p:extLst>
      <p:ext uri="{BB962C8B-B14F-4D97-AF65-F5344CB8AC3E}">
        <p14:creationId xmlns:p14="http://schemas.microsoft.com/office/powerpoint/2010/main" val="381428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Bakgrund</a:t>
            </a:r>
            <a:r>
              <a:rPr lang="en-GB" dirty="0" smtClean="0"/>
              <a:t>: </a:t>
            </a:r>
            <a:br>
              <a:rPr lang="en-GB" dirty="0" smtClean="0"/>
            </a:br>
            <a:r>
              <a:rPr lang="en-GB" dirty="0" smtClean="0"/>
              <a:t>Housing Enabler</a:t>
            </a:r>
            <a:endParaRPr lang="en-GB" dirty="0"/>
          </a:p>
        </p:txBody>
      </p:sp>
      <p:sp>
        <p:nvSpPr>
          <p:cNvPr id="5" name="Content Placeholder 2"/>
          <p:cNvSpPr txBox="1">
            <a:spLocks/>
          </p:cNvSpPr>
          <p:nvPr/>
        </p:nvSpPr>
        <p:spPr bwMode="auto">
          <a:xfrm>
            <a:off x="3524435" y="1710118"/>
            <a:ext cx="7164280" cy="4382905"/>
          </a:xfrm>
          <a:prstGeom prst="rect">
            <a:avLst/>
          </a:prstGeom>
          <a:noFill/>
          <a:ln w="9525">
            <a:noFill/>
            <a:miter lim="800000"/>
            <a:headEnd/>
            <a:tailEnd/>
          </a:ln>
        </p:spPr>
        <p:txBody>
          <a:bodyPr vert="horz" wrap="square" lIns="90495" tIns="45247" rIns="90495" bIns="45247" numCol="1" anchor="t" anchorCtr="0" compatLnSpc="1">
            <a:prstTxWarp prst="textNoShape">
              <a:avLst/>
            </a:prstTxWarp>
            <a:normAutofit fontScale="85000" lnSpcReduction="10000"/>
          </a:bodyPr>
          <a:lst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2"/>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2"/>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2"/>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buNone/>
            </a:pPr>
            <a:r>
              <a:rPr lang="en-US" sz="3000" kern="0" dirty="0" err="1" smtClean="0">
                <a:latin typeface="Arial" panose="020B0604020202020204" pitchFamily="34" charset="0"/>
                <a:cs typeface="Arial" panose="020B0604020202020204" pitchFamily="34" charset="0"/>
              </a:rPr>
              <a:t>Forskningsbaserat</a:t>
            </a:r>
            <a:r>
              <a:rPr lang="en-US" sz="3000" kern="0" dirty="0" smtClean="0">
                <a:latin typeface="Arial" panose="020B0604020202020204" pitchFamily="34" charset="0"/>
                <a:cs typeface="Arial" panose="020B0604020202020204" pitchFamily="34" charset="0"/>
              </a:rPr>
              <a:t> </a:t>
            </a:r>
            <a:r>
              <a:rPr lang="sv-SE" sz="3000" kern="0" dirty="0" smtClean="0">
                <a:latin typeface="Arial" panose="020B0604020202020204" pitchFamily="34" charset="0"/>
                <a:cs typeface="Arial" panose="020B0604020202020204" pitchFamily="34" charset="0"/>
              </a:rPr>
              <a:t>instrument </a:t>
            </a:r>
            <a:r>
              <a:rPr lang="sv-SE" sz="3000" kern="0" dirty="0">
                <a:latin typeface="Arial" panose="020B0604020202020204" pitchFamily="34" charset="0"/>
                <a:cs typeface="Arial" panose="020B0604020202020204" pitchFamily="34" charset="0"/>
              </a:rPr>
              <a:t>för bedömning och analys av tillgänglighetsproblem i </a:t>
            </a:r>
            <a:r>
              <a:rPr lang="sv-SE" sz="3000" kern="0" dirty="0" smtClean="0">
                <a:latin typeface="Arial" panose="020B0604020202020204" pitchFamily="34" charset="0"/>
                <a:cs typeface="Arial" panose="020B0604020202020204" pitchFamily="34" charset="0"/>
              </a:rPr>
              <a:t>boendet</a:t>
            </a:r>
          </a:p>
          <a:p>
            <a:pPr lvl="1"/>
            <a:r>
              <a:rPr lang="sv-SE" sz="2800" kern="0" dirty="0" smtClean="0">
                <a:latin typeface="Arial" panose="020B0604020202020204" pitchFamily="34" charset="0"/>
                <a:cs typeface="Arial" panose="020B0604020202020204" pitchFamily="34" charset="0"/>
              </a:rPr>
              <a:t>Vilar på mer än 20 års forskning och användning</a:t>
            </a:r>
            <a:endParaRPr lang="en-US" sz="2800" kern="0" dirty="0">
              <a:latin typeface="Arial" panose="020B0604020202020204" pitchFamily="34" charset="0"/>
              <a:cs typeface="Arial" panose="020B0604020202020204" pitchFamily="34" charset="0"/>
            </a:endParaRPr>
          </a:p>
          <a:p>
            <a:pPr lvl="1"/>
            <a:r>
              <a:rPr lang="sv-SE" sz="2800" kern="0" dirty="0" smtClean="0">
                <a:latin typeface="Arial" panose="020B0604020202020204" pitchFamily="34" charset="0"/>
                <a:cs typeface="Arial" panose="020B0604020202020204" pitchFamily="34" charset="0"/>
              </a:rPr>
              <a:t>Har realiserats i samverkan med användare inom omsorgs- och bostadssektorn</a:t>
            </a:r>
          </a:p>
          <a:p>
            <a:pPr lvl="1"/>
            <a:r>
              <a:rPr lang="sv-SE" sz="2800" kern="0" dirty="0" smtClean="0">
                <a:latin typeface="Arial" panose="020B0604020202020204" pitchFamily="34" charset="0"/>
                <a:cs typeface="Arial" panose="020B0604020202020204" pitchFamily="34" charset="0"/>
              </a:rPr>
              <a:t>Kraven </a:t>
            </a:r>
            <a:r>
              <a:rPr lang="sv-SE" sz="2800" kern="0" dirty="0">
                <a:latin typeface="Arial" panose="020B0604020202020204" pitchFamily="34" charset="0"/>
                <a:cs typeface="Arial" panose="020B0604020202020204" pitchFamily="34" charset="0"/>
              </a:rPr>
              <a:t>är satta i enlighet med </a:t>
            </a:r>
            <a:r>
              <a:rPr lang="sv-SE" sz="2800" kern="0" dirty="0" smtClean="0">
                <a:latin typeface="Arial" panose="020B0604020202020204" pitchFamily="34" charset="0"/>
                <a:cs typeface="Arial" panose="020B0604020202020204" pitchFamily="34" charset="0"/>
              </a:rPr>
              <a:t>riktlinjer </a:t>
            </a:r>
            <a:r>
              <a:rPr lang="sv-SE" sz="2800" kern="0" dirty="0">
                <a:latin typeface="Arial" panose="020B0604020202020204" pitchFamily="34" charset="0"/>
                <a:cs typeface="Arial" panose="020B0604020202020204" pitchFamily="34" charset="0"/>
              </a:rPr>
              <a:t>i handboken </a:t>
            </a:r>
            <a:r>
              <a:rPr lang="sv-SE" sz="2800" i="1" kern="0" dirty="0">
                <a:latin typeface="Arial" panose="020B0604020202020204" pitchFamily="34" charset="0"/>
                <a:cs typeface="Arial" panose="020B0604020202020204" pitchFamily="34" charset="0"/>
              </a:rPr>
              <a:t>Bygg-i-kapp </a:t>
            </a:r>
            <a:r>
              <a:rPr lang="sv-SE" sz="2800" i="1" kern="0" dirty="0" smtClean="0">
                <a:latin typeface="Arial" panose="020B0604020202020204" pitchFamily="34" charset="0"/>
                <a:cs typeface="Arial" panose="020B0604020202020204" pitchFamily="34" charset="0"/>
              </a:rPr>
              <a:t>handikapp</a:t>
            </a:r>
          </a:p>
          <a:p>
            <a:pPr lvl="1"/>
            <a:r>
              <a:rPr lang="sv-SE" sz="2800" kern="0" dirty="0" smtClean="0">
                <a:latin typeface="Arial" panose="020B0604020202020204" pitchFamily="34" charset="0"/>
                <a:cs typeface="Arial" panose="020B0604020202020204" pitchFamily="34" charset="0"/>
              </a:rPr>
              <a:t>En av instrumentets fördelar är att det ger ett kvantitativa mått på tillgänglighet</a:t>
            </a:r>
            <a:endParaRPr lang="sv-SE" sz="2800" kern="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6483"/>
          <a:stretch/>
        </p:blipFill>
        <p:spPr>
          <a:xfrm>
            <a:off x="912606" y="1701554"/>
            <a:ext cx="2385422" cy="17306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06" y="3675355"/>
            <a:ext cx="2385422" cy="2808125"/>
          </a:xfrm>
          <a:prstGeom prst="rect">
            <a:avLst/>
          </a:prstGeom>
        </p:spPr>
      </p:pic>
    </p:spTree>
    <p:extLst>
      <p:ext uri="{BB962C8B-B14F-4D97-AF65-F5344CB8AC3E}">
        <p14:creationId xmlns:p14="http://schemas.microsoft.com/office/powerpoint/2010/main" val="202757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Bakgrund:</a:t>
            </a:r>
            <a:br>
              <a:rPr lang="sv-SE" dirty="0" smtClean="0"/>
            </a:br>
            <a:r>
              <a:rPr lang="sv-SE" dirty="0" err="1" smtClean="0"/>
              <a:t>App</a:t>
            </a:r>
            <a:r>
              <a:rPr lang="sv-SE" dirty="0" smtClean="0"/>
              <a:t> utvecklad </a:t>
            </a:r>
            <a:r>
              <a:rPr lang="sv-SE" dirty="0"/>
              <a:t>i samverkan med </a:t>
            </a:r>
            <a:r>
              <a:rPr lang="sv-SE" dirty="0" smtClean="0"/>
              <a:t>användare</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5114" y="1926454"/>
            <a:ext cx="5269786" cy="3293616"/>
          </a:xfrm>
        </p:spPr>
      </p:pic>
      <p:sp>
        <p:nvSpPr>
          <p:cNvPr id="5" name="TextBox 4"/>
          <p:cNvSpPr txBox="1"/>
          <p:nvPr/>
        </p:nvSpPr>
        <p:spPr>
          <a:xfrm>
            <a:off x="878889" y="1793289"/>
            <a:ext cx="4598633" cy="2954655"/>
          </a:xfrm>
          <a:prstGeom prst="rect">
            <a:avLst/>
          </a:prstGeom>
          <a:noFill/>
        </p:spPr>
        <p:txBody>
          <a:bodyPr wrap="square" rtlCol="0">
            <a:spAutoFit/>
          </a:bodyPr>
          <a:lstStyle/>
          <a:p>
            <a:pPr marL="457200" indent="-457200">
              <a:buFont typeface="Arial" panose="020B0604020202020204" pitchFamily="34" charset="0"/>
              <a:buChar char="•"/>
            </a:pPr>
            <a:r>
              <a:rPr lang="sv-SE" sz="2800" b="1" dirty="0" smtClean="0">
                <a:solidFill>
                  <a:srgbClr val="000000"/>
                </a:solidFill>
                <a:latin typeface="Arial"/>
              </a:rPr>
              <a:t>Mål: </a:t>
            </a:r>
            <a:r>
              <a:rPr lang="sv-SE" sz="2800" dirty="0" smtClean="0">
                <a:solidFill>
                  <a:srgbClr val="000000"/>
                </a:solidFill>
                <a:latin typeface="Arial"/>
              </a:rPr>
              <a:t>Stödja äldre att jämföra och utvärdera olika bostadsalternativ</a:t>
            </a:r>
          </a:p>
          <a:p>
            <a:pPr marL="457200" indent="-457200">
              <a:buFont typeface="Arial" panose="020B0604020202020204" pitchFamily="34" charset="0"/>
              <a:buChar char="•"/>
            </a:pPr>
            <a:r>
              <a:rPr lang="sv-SE" sz="2800" b="1" dirty="0" smtClean="0">
                <a:solidFill>
                  <a:srgbClr val="000000"/>
                </a:solidFill>
                <a:latin typeface="Arial"/>
              </a:rPr>
              <a:t>Vision</a:t>
            </a:r>
            <a:r>
              <a:rPr lang="sv-SE" sz="2800" dirty="0" smtClean="0">
                <a:solidFill>
                  <a:srgbClr val="000000"/>
                </a:solidFill>
                <a:latin typeface="Arial"/>
              </a:rPr>
              <a:t>: Stödja äldre till att bli mer kritiska som konsumenter</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27542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Projektidé </a:t>
            </a:r>
            <a:endParaRPr lang="sv-SE" dirty="0"/>
          </a:p>
        </p:txBody>
      </p:sp>
      <p:sp>
        <p:nvSpPr>
          <p:cNvPr id="3" name="Platshållare för innehåll 2"/>
          <p:cNvSpPr>
            <a:spLocks noGrp="1"/>
          </p:cNvSpPr>
          <p:nvPr>
            <p:ph idx="1"/>
          </p:nvPr>
        </p:nvSpPr>
        <p:spPr>
          <a:xfrm>
            <a:off x="806449" y="1843907"/>
            <a:ext cx="8266529" cy="4021184"/>
          </a:xfrm>
        </p:spPr>
        <p:txBody>
          <a:bodyPr/>
          <a:lstStyle/>
          <a:p>
            <a:r>
              <a:rPr lang="sv-SE" sz="2600" dirty="0" smtClean="0"/>
              <a:t>Utveckla ett forskningsbaserat</a:t>
            </a:r>
            <a:r>
              <a:rPr lang="sv-SE" sz="2600" b="1" dirty="0" smtClean="0"/>
              <a:t> beslutsstödsystem</a:t>
            </a:r>
            <a:r>
              <a:rPr lang="sv-SE" sz="2600" dirty="0" smtClean="0"/>
              <a:t> </a:t>
            </a:r>
            <a:r>
              <a:rPr lang="sv-SE" sz="2600" dirty="0"/>
              <a:t>för förbättrad tillgänglighet i </a:t>
            </a:r>
            <a:r>
              <a:rPr lang="sv-SE" sz="2600" dirty="0" smtClean="0"/>
              <a:t>befintligt bostadsbestånd</a:t>
            </a:r>
          </a:p>
          <a:p>
            <a:r>
              <a:rPr lang="sv-SE" sz="2600" dirty="0" smtClean="0"/>
              <a:t>I nära samverkan med olika parter:</a:t>
            </a:r>
          </a:p>
          <a:p>
            <a:pPr lvl="1"/>
            <a:r>
              <a:rPr lang="sv-SE" sz="2400" dirty="0" smtClean="0"/>
              <a:t>CASE, </a:t>
            </a:r>
            <a:r>
              <a:rPr lang="sv-SE" sz="2400" dirty="0"/>
              <a:t>Lunds </a:t>
            </a:r>
            <a:r>
              <a:rPr lang="sv-SE" sz="2400" dirty="0" smtClean="0"/>
              <a:t>universitet</a:t>
            </a:r>
          </a:p>
          <a:p>
            <a:pPr lvl="1"/>
            <a:r>
              <a:rPr lang="sv-SE" sz="2400" dirty="0"/>
              <a:t>Avdelningen för Byggproduktion, </a:t>
            </a:r>
            <a:r>
              <a:rPr lang="sv-SE" sz="2400" dirty="0" smtClean="0"/>
              <a:t>LTH</a:t>
            </a:r>
          </a:p>
          <a:p>
            <a:pPr lvl="1"/>
            <a:r>
              <a:rPr lang="sv-SE" sz="2400" dirty="0" smtClean="0"/>
              <a:t>Bostadsföretag</a:t>
            </a:r>
          </a:p>
          <a:p>
            <a:pPr lvl="1"/>
            <a:r>
              <a:rPr lang="sv-SE" sz="2400" dirty="0" smtClean="0"/>
              <a:t>Kommun</a:t>
            </a:r>
          </a:p>
          <a:p>
            <a:pPr lvl="1"/>
            <a:r>
              <a:rPr lang="sv-SE" sz="2400" dirty="0" smtClean="0"/>
              <a:t>Mjukvaruföretag</a:t>
            </a:r>
            <a:endParaRPr lang="sv-SE" sz="2400" dirty="0"/>
          </a:p>
        </p:txBody>
      </p:sp>
      <p:pic>
        <p:nvPicPr>
          <p:cNvPr id="4" name="Picture 3"/>
          <p:cNvPicPr>
            <a:picLocks noChangeAspect="1"/>
          </p:cNvPicPr>
          <p:nvPr/>
        </p:nvPicPr>
        <p:blipFill>
          <a:blip r:embed="rId2"/>
          <a:stretch>
            <a:fillRect/>
          </a:stretch>
        </p:blipFill>
        <p:spPr>
          <a:xfrm>
            <a:off x="9339308" y="1843907"/>
            <a:ext cx="1925591" cy="3407713"/>
          </a:xfrm>
          <a:prstGeom prst="rect">
            <a:avLst/>
          </a:prstGeom>
        </p:spPr>
      </p:pic>
    </p:spTree>
    <p:extLst>
      <p:ext uri="{BB962C8B-B14F-4D97-AF65-F5344CB8AC3E}">
        <p14:creationId xmlns:p14="http://schemas.microsoft.com/office/powerpoint/2010/main" val="71724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Beslutsstödsystemets nytta</a:t>
            </a:r>
            <a:endParaRPr lang="sv-SE" dirty="0"/>
          </a:p>
        </p:txBody>
      </p:sp>
      <p:sp>
        <p:nvSpPr>
          <p:cNvPr id="3" name="Content Placeholder 2"/>
          <p:cNvSpPr>
            <a:spLocks noGrp="1"/>
          </p:cNvSpPr>
          <p:nvPr>
            <p:ph idx="1"/>
          </p:nvPr>
        </p:nvSpPr>
        <p:spPr>
          <a:xfrm>
            <a:off x="889126" y="1848241"/>
            <a:ext cx="9972838" cy="3562332"/>
          </a:xfrm>
        </p:spPr>
        <p:txBody>
          <a:bodyPr/>
          <a:lstStyle/>
          <a:p>
            <a:r>
              <a:rPr lang="sv-SE" sz="2400" dirty="0"/>
              <a:t>A</a:t>
            </a:r>
            <a:r>
              <a:rPr lang="sv-SE" sz="2400" dirty="0" smtClean="0"/>
              <a:t>tt </a:t>
            </a:r>
            <a:r>
              <a:rPr lang="sv-SE" sz="2400" dirty="0"/>
              <a:t>genomföra </a:t>
            </a:r>
            <a:r>
              <a:rPr lang="sv-SE" sz="2400" dirty="0" smtClean="0"/>
              <a:t>giltiga och tillförlitliga tillgänglighetsinventeringar baserade på forskning</a:t>
            </a:r>
          </a:p>
          <a:p>
            <a:endParaRPr lang="sv-SE" sz="2400" dirty="0" smtClean="0"/>
          </a:p>
          <a:p>
            <a:endParaRPr lang="sv-SE" sz="2400" dirty="0"/>
          </a:p>
          <a:p>
            <a:endParaRPr lang="sv-SE" sz="2400" dirty="0" smtClean="0"/>
          </a:p>
          <a:p>
            <a:endParaRPr lang="sv-SE" sz="2400" dirty="0"/>
          </a:p>
          <a:p>
            <a:r>
              <a:rPr lang="sv-SE" sz="2400" dirty="0"/>
              <a:t>A</a:t>
            </a:r>
            <a:r>
              <a:rPr lang="sv-SE" sz="2400" dirty="0" smtClean="0"/>
              <a:t>tt ta fram detaljerad kunskap om tillgänglighetsproblem i befintligt bostadsbestånd</a:t>
            </a:r>
          </a:p>
          <a:p>
            <a:r>
              <a:rPr lang="sv-SE" sz="2400" dirty="0"/>
              <a:t>P</a:t>
            </a:r>
            <a:r>
              <a:rPr lang="sv-SE" sz="2400" dirty="0" smtClean="0"/>
              <a:t>lanering och genomförande av tillgänglighetsskapande åtgärder</a:t>
            </a:r>
          </a:p>
          <a:p>
            <a:r>
              <a:rPr lang="sv-SE" sz="2400" dirty="0" smtClean="0"/>
              <a:t>Informationsspridning till </a:t>
            </a:r>
            <a:r>
              <a:rPr lang="sv-SE" sz="2400" dirty="0" smtClean="0"/>
              <a:t>medborgare</a:t>
            </a:r>
            <a:endParaRPr lang="sv-SE" dirty="0"/>
          </a:p>
          <a:p>
            <a:endParaRPr lang="en-GB" dirty="0"/>
          </a:p>
        </p:txBody>
      </p:sp>
      <p:sp>
        <p:nvSpPr>
          <p:cNvPr id="5" name="Rounded Rectangle 4"/>
          <p:cNvSpPr/>
          <p:nvPr/>
        </p:nvSpPr>
        <p:spPr>
          <a:xfrm>
            <a:off x="3519054" y="3149600"/>
            <a:ext cx="3214255" cy="5911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DATABAS</a:t>
            </a:r>
            <a:endParaRPr lang="en-GB" sz="2400" b="1" dirty="0"/>
          </a:p>
        </p:txBody>
      </p:sp>
      <p:sp>
        <p:nvSpPr>
          <p:cNvPr id="6" name="Down Arrow 5"/>
          <p:cNvSpPr/>
          <p:nvPr/>
        </p:nvSpPr>
        <p:spPr>
          <a:xfrm>
            <a:off x="5006109" y="2807854"/>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Down Arrow 6"/>
          <p:cNvSpPr/>
          <p:nvPr/>
        </p:nvSpPr>
        <p:spPr>
          <a:xfrm>
            <a:off x="3651891" y="3837709"/>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own Arrow 8"/>
          <p:cNvSpPr/>
          <p:nvPr/>
        </p:nvSpPr>
        <p:spPr>
          <a:xfrm>
            <a:off x="4730237" y="3837710"/>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a:off x="5250874" y="3837707"/>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Down Arrow 11"/>
          <p:cNvSpPr/>
          <p:nvPr/>
        </p:nvSpPr>
        <p:spPr>
          <a:xfrm>
            <a:off x="6289964" y="3837710"/>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Down Arrow 12"/>
          <p:cNvSpPr/>
          <p:nvPr/>
        </p:nvSpPr>
        <p:spPr>
          <a:xfrm rot="10800000">
            <a:off x="4192764" y="3836387"/>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Down Arrow 13"/>
          <p:cNvSpPr/>
          <p:nvPr/>
        </p:nvSpPr>
        <p:spPr>
          <a:xfrm rot="10800000">
            <a:off x="5767019" y="3823196"/>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Down Arrow 14"/>
          <p:cNvSpPr/>
          <p:nvPr/>
        </p:nvSpPr>
        <p:spPr>
          <a:xfrm rot="16200000">
            <a:off x="6844787" y="3306617"/>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Down Arrow 15"/>
          <p:cNvSpPr/>
          <p:nvPr/>
        </p:nvSpPr>
        <p:spPr>
          <a:xfrm rot="5400000">
            <a:off x="3148958" y="3306618"/>
            <a:ext cx="258618" cy="2770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56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600" dirty="0"/>
              <a:t>Tillgänglighetsproblem i bostäder från olika </a:t>
            </a:r>
            <a:r>
              <a:rPr lang="sv-SE" sz="2600" dirty="0" smtClean="0"/>
              <a:t>byggnadsår för p</a:t>
            </a:r>
            <a:r>
              <a:rPr lang="en-GB" sz="2600" dirty="0" err="1" smtClean="0"/>
              <a:t>rofiler</a:t>
            </a:r>
            <a:r>
              <a:rPr lang="en-GB" sz="2600" dirty="0" smtClean="0"/>
              <a:t> </a:t>
            </a:r>
            <a:r>
              <a:rPr lang="en-GB" sz="2600" dirty="0" err="1" smtClean="0"/>
              <a:t>som</a:t>
            </a:r>
            <a:r>
              <a:rPr lang="en-GB" sz="2600" dirty="0" smtClean="0"/>
              <a:t> </a:t>
            </a:r>
            <a:r>
              <a:rPr lang="en-GB" sz="2600" dirty="0" err="1" smtClean="0"/>
              <a:t>representerar</a:t>
            </a:r>
            <a:r>
              <a:rPr lang="en-GB" sz="2600" dirty="0" smtClean="0"/>
              <a:t> </a:t>
            </a:r>
            <a:r>
              <a:rPr lang="en-GB" sz="2600" dirty="0" err="1" smtClean="0"/>
              <a:t>grupper</a:t>
            </a:r>
            <a:r>
              <a:rPr lang="en-GB" sz="2600" dirty="0" smtClean="0"/>
              <a:t> </a:t>
            </a:r>
            <a:r>
              <a:rPr lang="en-GB" sz="2600" dirty="0" err="1" smtClean="0"/>
              <a:t>av</a:t>
            </a:r>
            <a:r>
              <a:rPr lang="en-GB" sz="2600" dirty="0" smtClean="0"/>
              <a:t> </a:t>
            </a:r>
            <a:r>
              <a:rPr lang="en-GB" sz="2600" dirty="0" err="1" smtClean="0"/>
              <a:t>äldre</a:t>
            </a:r>
            <a:r>
              <a:rPr lang="en-GB" sz="2600" dirty="0" smtClean="0"/>
              <a:t> </a:t>
            </a:r>
            <a:r>
              <a:rPr lang="en-GB" sz="2600" dirty="0" err="1" smtClean="0"/>
              <a:t>människor</a:t>
            </a:r>
            <a:r>
              <a:rPr lang="en-GB" sz="2600" dirty="0" smtClean="0"/>
              <a:t> med </a:t>
            </a:r>
            <a:r>
              <a:rPr lang="en-GB" sz="2600" dirty="0" err="1" smtClean="0"/>
              <a:t>funktionella</a:t>
            </a:r>
            <a:r>
              <a:rPr lang="en-GB" sz="2600" dirty="0" smtClean="0"/>
              <a:t> </a:t>
            </a:r>
            <a:r>
              <a:rPr lang="en-GB" sz="2600" dirty="0" err="1" smtClean="0"/>
              <a:t>begränsningar</a:t>
            </a:r>
            <a:endParaRPr lang="en-GB" sz="2600" dirty="0"/>
          </a:p>
        </p:txBody>
      </p:sp>
      <p:graphicFrame>
        <p:nvGraphicFramePr>
          <p:cNvPr id="5" name="Table 4"/>
          <p:cNvGraphicFramePr>
            <a:graphicFrameLocks noGrp="1"/>
          </p:cNvGraphicFramePr>
          <p:nvPr>
            <p:extLst>
              <p:ext uri="{D42A27DB-BD31-4B8C-83A1-F6EECF244321}">
                <p14:modId xmlns:p14="http://schemas.microsoft.com/office/powerpoint/2010/main" val="3368655583"/>
              </p:ext>
            </p:extLst>
          </p:nvPr>
        </p:nvGraphicFramePr>
        <p:xfrm>
          <a:off x="6259013" y="1479507"/>
          <a:ext cx="4314314" cy="4639586"/>
        </p:xfrm>
        <a:graphic>
          <a:graphicData uri="http://schemas.openxmlformats.org/drawingml/2006/table">
            <a:tbl>
              <a:tblPr firstRow="1" bandRow="1">
                <a:tableStyleId>{5C22544A-7EE6-4342-B048-85BDC9FD1C3A}</a:tableStyleId>
              </a:tblPr>
              <a:tblGrid>
                <a:gridCol w="966634">
                  <a:extLst>
                    <a:ext uri="{9D8B030D-6E8A-4147-A177-3AD203B41FA5}">
                      <a16:colId xmlns:a16="http://schemas.microsoft.com/office/drawing/2014/main" xmlns="" val="20000"/>
                    </a:ext>
                  </a:extLst>
                </a:gridCol>
                <a:gridCol w="3347680">
                  <a:extLst>
                    <a:ext uri="{9D8B030D-6E8A-4147-A177-3AD203B41FA5}">
                      <a16:colId xmlns:a16="http://schemas.microsoft.com/office/drawing/2014/main" xmlns="" val="20001"/>
                    </a:ext>
                  </a:extLst>
                </a:gridCol>
              </a:tblGrid>
              <a:tr h="409868">
                <a:tc>
                  <a:txBody>
                    <a:bodyPr/>
                    <a:lstStyle/>
                    <a:p>
                      <a:endParaRPr lang="sv-SE" sz="1800" dirty="0"/>
                    </a:p>
                  </a:txBody>
                  <a:tcPr marL="91419" marR="91419" marT="45709" marB="45709">
                    <a:noFill/>
                  </a:tcPr>
                </a:tc>
                <a:tc>
                  <a:txBody>
                    <a:bodyPr/>
                    <a:lstStyle/>
                    <a:p>
                      <a:endParaRPr lang="sv-SE" sz="1800" dirty="0"/>
                    </a:p>
                  </a:txBody>
                  <a:tcPr marL="91419" marR="91419" marT="45709" marB="45709">
                    <a:noFill/>
                  </a:tcPr>
                </a:tc>
                <a:extLst>
                  <a:ext uri="{0D108BD9-81ED-4DB2-BD59-A6C34878D82A}">
                    <a16:rowId xmlns:a16="http://schemas.microsoft.com/office/drawing/2014/main" xmlns="" val="10000"/>
                  </a:ext>
                </a:extLst>
              </a:tr>
              <a:tr h="1439926">
                <a:tc>
                  <a:txBody>
                    <a:bodyPr/>
                    <a:lstStyle/>
                    <a:p>
                      <a:r>
                        <a:rPr lang="en-GB" sz="1800" b="1" dirty="0" err="1" smtClean="0">
                          <a:solidFill>
                            <a:srgbClr val="7030A0"/>
                          </a:solidFill>
                        </a:rPr>
                        <a:t>Profil</a:t>
                      </a:r>
                      <a:r>
                        <a:rPr lang="en-GB" sz="1800" b="1" baseline="0" dirty="0" smtClean="0">
                          <a:solidFill>
                            <a:srgbClr val="7030A0"/>
                          </a:solidFill>
                        </a:rPr>
                        <a:t> I</a:t>
                      </a:r>
                      <a:endParaRPr lang="sv-SE" sz="1800" dirty="0">
                        <a:solidFill>
                          <a:srgbClr val="7030A0"/>
                        </a:solidFill>
                      </a:endParaRPr>
                    </a:p>
                  </a:txBody>
                  <a:tcPr marL="91419" marR="91419" marT="45709" marB="4570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smtClean="0">
                          <a:solidFill>
                            <a:schemeClr val="tx2"/>
                          </a:solidFill>
                        </a:rPr>
                        <a:t>Begränsad rörelseförmåga, begränsad förmåga i armar och händer, beroende av gånghjälpmedel och synnedsättning</a:t>
                      </a:r>
                    </a:p>
                  </a:txBody>
                  <a:tcPr marL="91419" marR="91419" marT="45709" marB="45709"/>
                </a:tc>
                <a:extLst>
                  <a:ext uri="{0D108BD9-81ED-4DB2-BD59-A6C34878D82A}">
                    <a16:rowId xmlns:a16="http://schemas.microsoft.com/office/drawing/2014/main" xmlns="" val="10001"/>
                  </a:ext>
                </a:extLst>
              </a:tr>
              <a:tr h="1195496">
                <a:tc>
                  <a:txBody>
                    <a:bodyPr/>
                    <a:lstStyle/>
                    <a:p>
                      <a:r>
                        <a:rPr lang="en-GB" sz="1800" b="1" dirty="0" err="1" smtClean="0">
                          <a:solidFill>
                            <a:srgbClr val="FFC000"/>
                          </a:solidFill>
                        </a:rPr>
                        <a:t>Profil</a:t>
                      </a:r>
                      <a:r>
                        <a:rPr lang="en-GB" sz="1800" b="1" dirty="0" smtClean="0">
                          <a:solidFill>
                            <a:srgbClr val="FFC000"/>
                          </a:solidFill>
                        </a:rPr>
                        <a:t> II</a:t>
                      </a:r>
                      <a:endParaRPr lang="sv-SE" sz="1800" dirty="0">
                        <a:solidFill>
                          <a:srgbClr val="FFC000"/>
                        </a:solidFill>
                      </a:endParaRPr>
                    </a:p>
                  </a:txBody>
                  <a:tcPr marL="91419" marR="91419" marT="45709" marB="4570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err="1" smtClean="0">
                          <a:solidFill>
                            <a:schemeClr val="tx2"/>
                          </a:solidFill>
                        </a:rPr>
                        <a:t>Begränsad</a:t>
                      </a:r>
                      <a:r>
                        <a:rPr lang="en-GB" sz="1800" dirty="0" smtClean="0">
                          <a:solidFill>
                            <a:schemeClr val="tx2"/>
                          </a:solidFill>
                        </a:rPr>
                        <a:t> </a:t>
                      </a:r>
                      <a:r>
                        <a:rPr lang="en-GB" sz="1800" dirty="0" err="1" smtClean="0">
                          <a:solidFill>
                            <a:schemeClr val="tx2"/>
                          </a:solidFill>
                        </a:rPr>
                        <a:t>rörelseförmåga</a:t>
                      </a:r>
                      <a:r>
                        <a:rPr lang="en-GB" sz="1800" dirty="0" smtClean="0">
                          <a:solidFill>
                            <a:schemeClr val="tx2"/>
                          </a:solidFill>
                        </a:rPr>
                        <a:t>, </a:t>
                      </a:r>
                      <a:r>
                        <a:rPr lang="en-GB" sz="1800" dirty="0" err="1" smtClean="0">
                          <a:solidFill>
                            <a:schemeClr val="tx2"/>
                          </a:solidFill>
                        </a:rPr>
                        <a:t>begränsad</a:t>
                      </a:r>
                      <a:r>
                        <a:rPr lang="en-GB" sz="1800" dirty="0" smtClean="0">
                          <a:solidFill>
                            <a:schemeClr val="tx2"/>
                          </a:solidFill>
                        </a:rPr>
                        <a:t> </a:t>
                      </a:r>
                      <a:r>
                        <a:rPr lang="en-GB" sz="1800" dirty="0" err="1" smtClean="0">
                          <a:solidFill>
                            <a:schemeClr val="tx2"/>
                          </a:solidFill>
                        </a:rPr>
                        <a:t>förmåga</a:t>
                      </a:r>
                      <a:r>
                        <a:rPr lang="en-GB" sz="1800" dirty="0" smtClean="0">
                          <a:solidFill>
                            <a:schemeClr val="tx2"/>
                          </a:solidFill>
                        </a:rPr>
                        <a:t> </a:t>
                      </a:r>
                      <a:r>
                        <a:rPr lang="en-GB" sz="1800" dirty="0" err="1" smtClean="0">
                          <a:solidFill>
                            <a:schemeClr val="tx2"/>
                          </a:solidFill>
                        </a:rPr>
                        <a:t>i</a:t>
                      </a:r>
                      <a:r>
                        <a:rPr lang="en-GB" sz="1800" dirty="0" smtClean="0">
                          <a:solidFill>
                            <a:schemeClr val="tx2"/>
                          </a:solidFill>
                        </a:rPr>
                        <a:t> </a:t>
                      </a:r>
                      <a:r>
                        <a:rPr lang="en-GB" sz="1800" dirty="0" err="1" smtClean="0">
                          <a:solidFill>
                            <a:schemeClr val="tx2"/>
                          </a:solidFill>
                        </a:rPr>
                        <a:t>armar</a:t>
                      </a:r>
                      <a:r>
                        <a:rPr lang="en-GB" sz="1800" dirty="0" smtClean="0">
                          <a:solidFill>
                            <a:schemeClr val="tx2"/>
                          </a:solidFill>
                        </a:rPr>
                        <a:t> </a:t>
                      </a:r>
                      <a:r>
                        <a:rPr lang="en-GB" sz="1800" dirty="0" err="1" smtClean="0">
                          <a:solidFill>
                            <a:schemeClr val="tx2"/>
                          </a:solidFill>
                        </a:rPr>
                        <a:t>och</a:t>
                      </a:r>
                      <a:r>
                        <a:rPr lang="en-GB" sz="1800" baseline="0" dirty="0" smtClean="0">
                          <a:solidFill>
                            <a:schemeClr val="tx2"/>
                          </a:solidFill>
                        </a:rPr>
                        <a:t> </a:t>
                      </a:r>
                      <a:r>
                        <a:rPr lang="en-GB" sz="1800" baseline="0" dirty="0" err="1" smtClean="0">
                          <a:solidFill>
                            <a:schemeClr val="tx2"/>
                          </a:solidFill>
                        </a:rPr>
                        <a:t>händer</a:t>
                      </a:r>
                      <a:r>
                        <a:rPr lang="en-GB" sz="1800" baseline="0" dirty="0" smtClean="0">
                          <a:solidFill>
                            <a:schemeClr val="tx2"/>
                          </a:solidFill>
                        </a:rPr>
                        <a:t> </a:t>
                      </a:r>
                      <a:r>
                        <a:rPr lang="en-GB" sz="1800" baseline="0" dirty="0" err="1" smtClean="0">
                          <a:solidFill>
                            <a:schemeClr val="tx2"/>
                          </a:solidFill>
                        </a:rPr>
                        <a:t>och</a:t>
                      </a:r>
                      <a:r>
                        <a:rPr lang="en-GB" sz="1800" baseline="0" dirty="0" smtClean="0">
                          <a:solidFill>
                            <a:schemeClr val="tx2"/>
                          </a:solidFill>
                        </a:rPr>
                        <a:t> </a:t>
                      </a:r>
                      <a:r>
                        <a:rPr lang="en-GB" sz="1800" baseline="0" dirty="0" err="1" smtClean="0">
                          <a:solidFill>
                            <a:schemeClr val="tx2"/>
                          </a:solidFill>
                        </a:rPr>
                        <a:t>beroende</a:t>
                      </a:r>
                      <a:r>
                        <a:rPr lang="en-GB" sz="1800" baseline="0" dirty="0" smtClean="0">
                          <a:solidFill>
                            <a:schemeClr val="tx2"/>
                          </a:solidFill>
                        </a:rPr>
                        <a:t> </a:t>
                      </a:r>
                      <a:r>
                        <a:rPr lang="en-GB" sz="1800" baseline="0" dirty="0" err="1" smtClean="0">
                          <a:solidFill>
                            <a:schemeClr val="tx2"/>
                          </a:solidFill>
                        </a:rPr>
                        <a:t>av</a:t>
                      </a:r>
                      <a:r>
                        <a:rPr lang="en-GB" sz="1800" baseline="0" dirty="0" smtClean="0">
                          <a:solidFill>
                            <a:schemeClr val="tx2"/>
                          </a:solidFill>
                        </a:rPr>
                        <a:t> </a:t>
                      </a:r>
                      <a:r>
                        <a:rPr lang="en-GB" sz="1800" baseline="0" dirty="0" err="1" smtClean="0">
                          <a:solidFill>
                            <a:schemeClr val="tx2"/>
                          </a:solidFill>
                        </a:rPr>
                        <a:t>gånghjälpmedel</a:t>
                      </a:r>
                      <a:endParaRPr lang="en-GB" sz="1800" baseline="0" dirty="0" smtClean="0">
                        <a:solidFill>
                          <a:schemeClr val="tx2"/>
                        </a:solidFill>
                      </a:endParaRPr>
                    </a:p>
                  </a:txBody>
                  <a:tcPr marL="91419" marR="91419" marT="45709" marB="45709"/>
                </a:tc>
                <a:extLst>
                  <a:ext uri="{0D108BD9-81ED-4DB2-BD59-A6C34878D82A}">
                    <a16:rowId xmlns:a16="http://schemas.microsoft.com/office/drawing/2014/main" xmlns="" val="10002"/>
                  </a:ext>
                </a:extLst>
              </a:tr>
              <a:tr h="922233">
                <a:tc>
                  <a:txBody>
                    <a:bodyPr/>
                    <a:lstStyle/>
                    <a:p>
                      <a:r>
                        <a:rPr lang="en-GB" sz="1800" b="1" dirty="0" err="1" smtClean="0">
                          <a:solidFill>
                            <a:srgbClr val="00B050"/>
                          </a:solidFill>
                        </a:rPr>
                        <a:t>Profil</a:t>
                      </a:r>
                      <a:r>
                        <a:rPr lang="en-GB" sz="1800" b="1" dirty="0" smtClean="0">
                          <a:solidFill>
                            <a:srgbClr val="00B050"/>
                          </a:solidFill>
                        </a:rPr>
                        <a:t> III</a:t>
                      </a:r>
                      <a:endParaRPr lang="sv-SE" sz="1800" dirty="0">
                        <a:solidFill>
                          <a:srgbClr val="00B050"/>
                        </a:solidFill>
                      </a:endParaRPr>
                    </a:p>
                  </a:txBody>
                  <a:tcPr marL="91419" marR="91419" marT="45709" marB="4570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err="1" smtClean="0">
                          <a:solidFill>
                            <a:schemeClr val="tx2"/>
                          </a:solidFill>
                        </a:rPr>
                        <a:t>Begränsad</a:t>
                      </a:r>
                      <a:r>
                        <a:rPr lang="en-GB" sz="1800" dirty="0" smtClean="0">
                          <a:solidFill>
                            <a:schemeClr val="tx2"/>
                          </a:solidFill>
                        </a:rPr>
                        <a:t> </a:t>
                      </a:r>
                      <a:r>
                        <a:rPr lang="en-GB" sz="1800" dirty="0" err="1" smtClean="0">
                          <a:solidFill>
                            <a:schemeClr val="tx2"/>
                          </a:solidFill>
                        </a:rPr>
                        <a:t>rörelseförmåga</a:t>
                      </a:r>
                      <a:r>
                        <a:rPr lang="en-GB" sz="1800" dirty="0" smtClean="0">
                          <a:solidFill>
                            <a:schemeClr val="tx2"/>
                          </a:solidFill>
                        </a:rPr>
                        <a:t> </a:t>
                      </a:r>
                      <a:r>
                        <a:rPr lang="en-GB" sz="1800" dirty="0" err="1" smtClean="0">
                          <a:solidFill>
                            <a:schemeClr val="tx2"/>
                          </a:solidFill>
                        </a:rPr>
                        <a:t>och</a:t>
                      </a:r>
                      <a:r>
                        <a:rPr lang="en-GB" sz="1800" dirty="0" smtClean="0">
                          <a:solidFill>
                            <a:schemeClr val="tx2"/>
                          </a:solidFill>
                        </a:rPr>
                        <a:t> </a:t>
                      </a:r>
                      <a:r>
                        <a:rPr lang="en-GB" sz="1800" dirty="0" err="1" smtClean="0">
                          <a:solidFill>
                            <a:schemeClr val="tx2"/>
                          </a:solidFill>
                        </a:rPr>
                        <a:t>begränsad</a:t>
                      </a:r>
                      <a:r>
                        <a:rPr lang="en-GB" sz="1800" dirty="0" smtClean="0">
                          <a:solidFill>
                            <a:schemeClr val="tx2"/>
                          </a:solidFill>
                        </a:rPr>
                        <a:t> </a:t>
                      </a:r>
                      <a:r>
                        <a:rPr lang="en-GB" sz="1800" dirty="0" err="1" smtClean="0">
                          <a:solidFill>
                            <a:schemeClr val="tx2"/>
                          </a:solidFill>
                        </a:rPr>
                        <a:t>förmåga</a:t>
                      </a:r>
                      <a:r>
                        <a:rPr lang="en-GB" sz="1800" dirty="0" smtClean="0">
                          <a:solidFill>
                            <a:schemeClr val="tx2"/>
                          </a:solidFill>
                        </a:rPr>
                        <a:t> </a:t>
                      </a:r>
                      <a:r>
                        <a:rPr lang="en-GB" sz="1800" dirty="0" err="1" smtClean="0">
                          <a:solidFill>
                            <a:schemeClr val="tx2"/>
                          </a:solidFill>
                        </a:rPr>
                        <a:t>i</a:t>
                      </a:r>
                      <a:r>
                        <a:rPr lang="en-GB" sz="1800" dirty="0" smtClean="0">
                          <a:solidFill>
                            <a:schemeClr val="tx2"/>
                          </a:solidFill>
                        </a:rPr>
                        <a:t> </a:t>
                      </a:r>
                      <a:r>
                        <a:rPr lang="en-GB" sz="1800" dirty="0" err="1" smtClean="0">
                          <a:solidFill>
                            <a:schemeClr val="tx2"/>
                          </a:solidFill>
                        </a:rPr>
                        <a:t>armar</a:t>
                      </a:r>
                      <a:r>
                        <a:rPr lang="en-GB" sz="1800" dirty="0" smtClean="0">
                          <a:solidFill>
                            <a:schemeClr val="tx2"/>
                          </a:solidFill>
                        </a:rPr>
                        <a:t> </a:t>
                      </a:r>
                      <a:r>
                        <a:rPr lang="en-GB" sz="1800" dirty="0" err="1" smtClean="0">
                          <a:solidFill>
                            <a:schemeClr val="tx2"/>
                          </a:solidFill>
                        </a:rPr>
                        <a:t>och</a:t>
                      </a:r>
                      <a:r>
                        <a:rPr lang="en-GB" sz="1800" baseline="0" dirty="0" smtClean="0">
                          <a:solidFill>
                            <a:schemeClr val="tx2"/>
                          </a:solidFill>
                        </a:rPr>
                        <a:t> </a:t>
                      </a:r>
                      <a:r>
                        <a:rPr lang="en-GB" sz="1800" baseline="0" dirty="0" err="1" smtClean="0">
                          <a:solidFill>
                            <a:schemeClr val="tx2"/>
                          </a:solidFill>
                        </a:rPr>
                        <a:t>händer</a:t>
                      </a:r>
                      <a:endParaRPr lang="sv-SE" sz="1800" dirty="0" smtClean="0">
                        <a:solidFill>
                          <a:schemeClr val="tx2"/>
                        </a:solidFill>
                      </a:endParaRPr>
                    </a:p>
                  </a:txBody>
                  <a:tcPr marL="91419" marR="91419" marT="45709" marB="45709"/>
                </a:tc>
                <a:extLst>
                  <a:ext uri="{0D108BD9-81ED-4DB2-BD59-A6C34878D82A}">
                    <a16:rowId xmlns:a16="http://schemas.microsoft.com/office/drawing/2014/main" xmlns="" val="10003"/>
                  </a:ext>
                </a:extLst>
              </a:tr>
              <a:tr h="648971">
                <a:tc>
                  <a:txBody>
                    <a:bodyPr/>
                    <a:lstStyle/>
                    <a:p>
                      <a:r>
                        <a:rPr lang="en-GB" sz="1800" b="1" dirty="0" err="1" smtClean="0">
                          <a:solidFill>
                            <a:schemeClr val="bg2">
                              <a:lumMod val="60000"/>
                              <a:lumOff val="40000"/>
                            </a:schemeClr>
                          </a:solidFill>
                        </a:rPr>
                        <a:t>Profil</a:t>
                      </a:r>
                      <a:r>
                        <a:rPr lang="en-GB" sz="1800" b="1" dirty="0" smtClean="0">
                          <a:solidFill>
                            <a:schemeClr val="bg2">
                              <a:lumMod val="60000"/>
                              <a:lumOff val="40000"/>
                            </a:schemeClr>
                          </a:solidFill>
                        </a:rPr>
                        <a:t> IV</a:t>
                      </a:r>
                      <a:endParaRPr lang="sv-SE" sz="1800" dirty="0">
                        <a:solidFill>
                          <a:schemeClr val="bg2">
                            <a:lumMod val="60000"/>
                            <a:lumOff val="40000"/>
                          </a:schemeClr>
                        </a:solidFill>
                      </a:endParaRPr>
                    </a:p>
                  </a:txBody>
                  <a:tcPr marL="91419" marR="91419" marT="45709" marB="4570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err="1" smtClean="0">
                          <a:solidFill>
                            <a:schemeClr val="tx2"/>
                          </a:solidFill>
                        </a:rPr>
                        <a:t>Endast</a:t>
                      </a:r>
                      <a:r>
                        <a:rPr lang="en-GB" sz="1800" dirty="0" smtClean="0">
                          <a:solidFill>
                            <a:schemeClr val="tx2"/>
                          </a:solidFill>
                        </a:rPr>
                        <a:t> </a:t>
                      </a:r>
                      <a:r>
                        <a:rPr lang="en-GB" sz="1800" dirty="0" err="1" smtClean="0">
                          <a:solidFill>
                            <a:schemeClr val="tx2"/>
                          </a:solidFill>
                        </a:rPr>
                        <a:t>begränsad</a:t>
                      </a:r>
                      <a:r>
                        <a:rPr lang="en-GB" sz="1800" dirty="0" smtClean="0">
                          <a:solidFill>
                            <a:schemeClr val="tx2"/>
                          </a:solidFill>
                        </a:rPr>
                        <a:t> </a:t>
                      </a:r>
                      <a:r>
                        <a:rPr lang="en-GB" sz="1800" dirty="0" err="1" smtClean="0">
                          <a:solidFill>
                            <a:schemeClr val="tx2"/>
                          </a:solidFill>
                        </a:rPr>
                        <a:t>rörelseförmåga</a:t>
                      </a:r>
                      <a:endParaRPr lang="en-GB" sz="1800" dirty="0" smtClean="0">
                        <a:solidFill>
                          <a:schemeClr val="tx2"/>
                        </a:solidFill>
                      </a:endParaRPr>
                    </a:p>
                    <a:p>
                      <a:endParaRPr lang="sv-SE" sz="1800" dirty="0" smtClean="0">
                        <a:solidFill>
                          <a:schemeClr val="tx2"/>
                        </a:solidFill>
                      </a:endParaRPr>
                    </a:p>
                  </a:txBody>
                  <a:tcPr marL="91419" marR="91419" marT="45709" marB="45709"/>
                </a:tc>
                <a:extLst>
                  <a:ext uri="{0D108BD9-81ED-4DB2-BD59-A6C34878D82A}">
                    <a16:rowId xmlns:a16="http://schemas.microsoft.com/office/drawing/2014/main" xmlns="" val="10004"/>
                  </a:ext>
                </a:extLst>
              </a:tr>
            </a:tbl>
          </a:graphicData>
        </a:graphic>
      </p:graphicFrame>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3942"/>
          <a:stretch/>
        </p:blipFill>
        <p:spPr>
          <a:xfrm>
            <a:off x="806450" y="1605163"/>
            <a:ext cx="5452563" cy="5081964"/>
          </a:xfrm>
          <a:prstGeom prst="rect">
            <a:avLst/>
          </a:prstGeom>
        </p:spPr>
      </p:pic>
    </p:spTree>
    <p:extLst>
      <p:ext uri="{BB962C8B-B14F-4D97-AF65-F5344CB8AC3E}">
        <p14:creationId xmlns:p14="http://schemas.microsoft.com/office/powerpoint/2010/main" val="17261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358" y="457094"/>
            <a:ext cx="10331116" cy="856601"/>
          </a:xfrm>
        </p:spPr>
        <p:txBody>
          <a:bodyPr/>
          <a:lstStyle/>
          <a:p>
            <a:r>
              <a:rPr lang="sv-SE" sz="3800" dirty="0"/>
              <a:t>Resultat av bedömningar </a:t>
            </a:r>
            <a:r>
              <a:rPr lang="sv-SE" sz="3800" dirty="0" smtClean="0"/>
              <a:t>som representerar 414 </a:t>
            </a:r>
            <a:r>
              <a:rPr lang="sv-SE" sz="3800" dirty="0"/>
              <a:t>lägenheter i Lund</a:t>
            </a:r>
          </a:p>
        </p:txBody>
      </p:sp>
      <p:pic>
        <p:nvPicPr>
          <p:cNvPr id="4" name="Picture 4" descr="Exempel ur Bygg-i-kapp-handik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
            <a:off x="825983" y="1662123"/>
            <a:ext cx="4782718" cy="4509914"/>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66113475"/>
              </p:ext>
            </p:extLst>
          </p:nvPr>
        </p:nvGraphicFramePr>
        <p:xfrm>
          <a:off x="6125602" y="2036883"/>
          <a:ext cx="5172242" cy="2687274"/>
        </p:xfrm>
        <a:graphic>
          <a:graphicData uri="http://schemas.openxmlformats.org/drawingml/2006/table">
            <a:tbl>
              <a:tblPr firstRow="1" bandRow="1">
                <a:tableStyleId>{5C22544A-7EE6-4342-B048-85BDC9FD1C3A}</a:tableStyleId>
              </a:tblPr>
              <a:tblGrid>
                <a:gridCol w="4138940">
                  <a:extLst>
                    <a:ext uri="{9D8B030D-6E8A-4147-A177-3AD203B41FA5}">
                      <a16:colId xmlns:a16="http://schemas.microsoft.com/office/drawing/2014/main" xmlns="" val="20000"/>
                    </a:ext>
                  </a:extLst>
                </a:gridCol>
                <a:gridCol w="1033302">
                  <a:extLst>
                    <a:ext uri="{9D8B030D-6E8A-4147-A177-3AD203B41FA5}">
                      <a16:colId xmlns:a16="http://schemas.microsoft.com/office/drawing/2014/main" xmlns="" val="20001"/>
                    </a:ext>
                  </a:extLst>
                </a:gridCol>
              </a:tblGrid>
              <a:tr h="517191">
                <a:tc gridSpan="2">
                  <a:txBody>
                    <a:bodyPr/>
                    <a:lstStyle/>
                    <a:p>
                      <a:r>
                        <a:rPr lang="sv-SE" sz="2800" noProof="0" dirty="0" smtClean="0"/>
                        <a:t>Genomsnittligt antal miljöhinder</a:t>
                      </a:r>
                    </a:p>
                  </a:txBody>
                  <a:tcPr/>
                </a:tc>
                <a:tc hMerge="1">
                  <a:txBody>
                    <a:bodyPr/>
                    <a:lstStyle/>
                    <a:p>
                      <a:endParaRPr lang="en-GB" sz="2800" dirty="0"/>
                    </a:p>
                  </a:txBody>
                  <a:tcPr/>
                </a:tc>
                <a:extLst>
                  <a:ext uri="{0D108BD9-81ED-4DB2-BD59-A6C34878D82A}">
                    <a16:rowId xmlns:a16="http://schemas.microsoft.com/office/drawing/2014/main" xmlns="" val="10000"/>
                  </a:ext>
                </a:extLst>
              </a:tr>
              <a:tr h="540263">
                <a:tc>
                  <a:txBody>
                    <a:bodyPr/>
                    <a:lstStyle/>
                    <a:p>
                      <a:r>
                        <a:rPr lang="sv-SE" sz="2800" noProof="0" dirty="0" smtClean="0">
                          <a:solidFill>
                            <a:schemeClr val="tx2"/>
                          </a:solidFill>
                        </a:rPr>
                        <a:t>Utomhus kring fastigheten</a:t>
                      </a:r>
                      <a:endParaRPr lang="sv-SE" sz="2800" noProof="0" dirty="0">
                        <a:solidFill>
                          <a:schemeClr val="tx2"/>
                        </a:solidFill>
                      </a:endParaRPr>
                    </a:p>
                  </a:txBody>
                  <a:tcPr/>
                </a:tc>
                <a:tc>
                  <a:txBody>
                    <a:bodyPr/>
                    <a:lstStyle/>
                    <a:p>
                      <a:r>
                        <a:rPr lang="sv-SE" sz="2800" noProof="0" dirty="0" smtClean="0">
                          <a:solidFill>
                            <a:schemeClr val="tx2"/>
                          </a:solidFill>
                        </a:rPr>
                        <a:t>32 %</a:t>
                      </a:r>
                      <a:endParaRPr lang="sv-SE" sz="2800" noProof="0" dirty="0">
                        <a:solidFill>
                          <a:schemeClr val="tx2"/>
                        </a:solidFill>
                      </a:endParaRPr>
                    </a:p>
                  </a:txBody>
                  <a:tcPr/>
                </a:tc>
                <a:extLst>
                  <a:ext uri="{0D108BD9-81ED-4DB2-BD59-A6C34878D82A}">
                    <a16:rowId xmlns:a16="http://schemas.microsoft.com/office/drawing/2014/main" xmlns="" val="10001"/>
                  </a:ext>
                </a:extLst>
              </a:tr>
              <a:tr h="540262">
                <a:tc>
                  <a:txBody>
                    <a:bodyPr/>
                    <a:lstStyle/>
                    <a:p>
                      <a:r>
                        <a:rPr lang="sv-SE" sz="2800" noProof="0" dirty="0" smtClean="0">
                          <a:solidFill>
                            <a:schemeClr val="tx2"/>
                          </a:solidFill>
                        </a:rPr>
                        <a:t>Entréer</a:t>
                      </a:r>
                      <a:endParaRPr lang="sv-SE" sz="2800" noProof="0" dirty="0">
                        <a:solidFill>
                          <a:schemeClr val="tx2"/>
                        </a:solidFill>
                      </a:endParaRPr>
                    </a:p>
                  </a:txBody>
                  <a:tcPr/>
                </a:tc>
                <a:tc>
                  <a:txBody>
                    <a:bodyPr/>
                    <a:lstStyle/>
                    <a:p>
                      <a:r>
                        <a:rPr lang="sv-SE" sz="2800" noProof="0" dirty="0" smtClean="0">
                          <a:solidFill>
                            <a:schemeClr val="tx2"/>
                          </a:solidFill>
                        </a:rPr>
                        <a:t>24 %</a:t>
                      </a:r>
                      <a:endParaRPr lang="sv-SE" sz="2800" noProof="0" dirty="0">
                        <a:solidFill>
                          <a:schemeClr val="tx2"/>
                        </a:solidFill>
                      </a:endParaRPr>
                    </a:p>
                  </a:txBody>
                  <a:tcPr/>
                </a:tc>
                <a:extLst>
                  <a:ext uri="{0D108BD9-81ED-4DB2-BD59-A6C34878D82A}">
                    <a16:rowId xmlns:a16="http://schemas.microsoft.com/office/drawing/2014/main" xmlns="" val="10002"/>
                  </a:ext>
                </a:extLst>
              </a:tr>
              <a:tr h="556390">
                <a:tc>
                  <a:txBody>
                    <a:bodyPr/>
                    <a:lstStyle/>
                    <a:p>
                      <a:r>
                        <a:rPr lang="sv-SE" sz="2800" noProof="0" dirty="0" smtClean="0">
                          <a:solidFill>
                            <a:schemeClr val="tx2"/>
                          </a:solidFill>
                        </a:rPr>
                        <a:t>Inomhus</a:t>
                      </a:r>
                      <a:endParaRPr lang="sv-SE" sz="2800" noProof="0" dirty="0">
                        <a:solidFill>
                          <a:schemeClr val="tx2"/>
                        </a:solidFill>
                      </a:endParaRPr>
                    </a:p>
                  </a:txBody>
                  <a:tcPr/>
                </a:tc>
                <a:tc>
                  <a:txBody>
                    <a:bodyPr/>
                    <a:lstStyle/>
                    <a:p>
                      <a:r>
                        <a:rPr lang="sv-SE" sz="2800" noProof="0" dirty="0" smtClean="0">
                          <a:solidFill>
                            <a:schemeClr val="tx2"/>
                          </a:solidFill>
                        </a:rPr>
                        <a:t>40 %</a:t>
                      </a:r>
                      <a:endParaRPr lang="sv-SE" sz="2800" noProof="0" dirty="0">
                        <a:solidFill>
                          <a:schemeClr val="tx2"/>
                        </a:solidFill>
                      </a:endParaRPr>
                    </a:p>
                  </a:txBody>
                  <a:tcPr/>
                </a:tc>
                <a:extLst>
                  <a:ext uri="{0D108BD9-81ED-4DB2-BD59-A6C34878D82A}">
                    <a16:rowId xmlns:a16="http://schemas.microsoft.com/office/drawing/2014/main" xmlns="" val="10003"/>
                  </a:ext>
                </a:extLst>
              </a:tr>
              <a:tr h="532199">
                <a:tc>
                  <a:txBody>
                    <a:bodyPr/>
                    <a:lstStyle/>
                    <a:p>
                      <a:r>
                        <a:rPr lang="sv-SE" sz="2800" b="1" noProof="0" dirty="0" smtClean="0">
                          <a:solidFill>
                            <a:schemeClr val="tx2"/>
                          </a:solidFill>
                        </a:rPr>
                        <a:t>Totalt</a:t>
                      </a:r>
                      <a:endParaRPr lang="sv-SE" sz="2800" b="1" noProof="0" dirty="0">
                        <a:solidFill>
                          <a:schemeClr val="tx2"/>
                        </a:solidFill>
                      </a:endParaRPr>
                    </a:p>
                  </a:txBody>
                  <a:tcPr/>
                </a:tc>
                <a:tc>
                  <a:txBody>
                    <a:bodyPr/>
                    <a:lstStyle/>
                    <a:p>
                      <a:r>
                        <a:rPr lang="sv-SE" sz="2800" b="1" noProof="0" dirty="0" smtClean="0">
                          <a:solidFill>
                            <a:schemeClr val="tx2"/>
                          </a:solidFill>
                        </a:rPr>
                        <a:t>34 %</a:t>
                      </a:r>
                      <a:endParaRPr lang="sv-SE" sz="2800" b="1" noProof="0" dirty="0">
                        <a:solidFill>
                          <a:schemeClr val="tx2"/>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56140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LU_PPT-mall_SV_16-9">
  <a:themeElements>
    <a:clrScheme name="Anpassad 3">
      <a:dk1>
        <a:srgbClr val="9C6114"/>
      </a:dk1>
      <a:lt1>
        <a:sysClr val="window" lastClr="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sv-16-9-mall-ppt-lu</Template>
  <TotalTime>519</TotalTime>
  <Words>671</Words>
  <Application>Microsoft Office PowerPoint</Application>
  <PresentationFormat>Custom</PresentationFormat>
  <Paragraphs>97</Paragraphs>
  <Slides>12</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Lucida Grande</vt:lpstr>
      <vt:lpstr>Segoe Script</vt:lpstr>
      <vt:lpstr>Times New Roman</vt:lpstr>
      <vt:lpstr>LU_PPT-mall_SV_16-9</vt:lpstr>
      <vt:lpstr>Forskningsbaserad tillgänglighetsplanering i befintligt bostadsbestånd</vt:lpstr>
      <vt:lpstr>Tillgänglighet är ett komplext begrepp</vt:lpstr>
      <vt:lpstr>Bakgrund:  Betänkande av Utredningen om bostäder för äldre</vt:lpstr>
      <vt:lpstr>Bakgrund:  Housing Enabler</vt:lpstr>
      <vt:lpstr>Bakgrund: App utvecklad i samverkan med användare</vt:lpstr>
      <vt:lpstr>Projektidé </vt:lpstr>
      <vt:lpstr>Beslutsstödsystemets nytta</vt:lpstr>
      <vt:lpstr>Tillgänglighetsproblem i bostäder från olika byggnadsår för profiler som representerar grupper av äldre människor med funktionella begränsningar</vt:lpstr>
      <vt:lpstr>Resultat av bedömningar som representerar 414 lägenheter i Lund</vt:lpstr>
      <vt:lpstr>Detaljerad och tillförlitlig information om bostäder med god tillgänglighet</vt:lpstr>
      <vt:lpstr>Beslutsstödsystemet kan bidra till:</vt:lpstr>
      <vt:lpstr>Tack för uppmärksamheten!</vt:lpstr>
    </vt:vector>
  </TitlesOfParts>
  <Company>Lunds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Oskar Jonsson</dc:creator>
  <cp:lastModifiedBy>Oskar Jonsson</cp:lastModifiedBy>
  <cp:revision>53</cp:revision>
  <dcterms:created xsi:type="dcterms:W3CDTF">2016-06-25T05:58:26Z</dcterms:created>
  <dcterms:modified xsi:type="dcterms:W3CDTF">2016-06-29T07:36:06Z</dcterms:modified>
</cp:coreProperties>
</file>